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256" r:id="rId2"/>
    <p:sldId id="257" r:id="rId3"/>
    <p:sldId id="267" r:id="rId4"/>
    <p:sldId id="277" r:id="rId5"/>
    <p:sldId id="276" r:id="rId6"/>
    <p:sldId id="258" r:id="rId7"/>
    <p:sldId id="259" r:id="rId8"/>
    <p:sldId id="269" r:id="rId9"/>
    <p:sldId id="268" r:id="rId10"/>
    <p:sldId id="272" r:id="rId11"/>
    <p:sldId id="274" r:id="rId12"/>
    <p:sldId id="273" r:id="rId13"/>
    <p:sldId id="275" r:id="rId14"/>
    <p:sldId id="265" r:id="rId15"/>
  </p:sldIdLst>
  <p:sldSz cx="18288000" cy="10287000"/>
  <p:notesSz cx="7010400" cy="9296400"/>
  <p:embeddedFontLst>
    <p:embeddedFont>
      <p:font typeface="Gadugi" pitchFamily="34" charset="0"/>
      <p:regular r:id="rId18"/>
      <p:bold r:id="rId19"/>
    </p:embeddedFont>
    <p:embeddedFont>
      <p:font typeface="Tahoma" pitchFamily="34" charset="0"/>
      <p:regular r:id="rId20"/>
      <p:bold r:id="rId21"/>
    </p:embeddedFont>
    <p:embeddedFont>
      <p:font typeface="Bodoni MT Black" pitchFamily="18" charset="0"/>
      <p:bold r:id="rId22"/>
      <p:boldItalic r:id="rId23"/>
    </p:embeddedFont>
    <p:embeddedFont>
      <p:font typeface="Cabin Bold" charset="0"/>
      <p:regular r:id="rId24"/>
    </p:embeddedFont>
    <p:embeddedFont>
      <p:font typeface="Calibri" pitchFamily="34" charset="0"/>
      <p:regular r:id="rId25"/>
      <p:bold r:id="rId26"/>
      <p:italic r:id="rId27"/>
      <p:boldItalic r:id="rId28"/>
    </p:embeddedFont>
    <p:embeddedFont>
      <p:font typeface="Bungee" charset="0"/>
      <p:regular r:id="rId29"/>
    </p:embeddedFont>
    <p:embeddedFont>
      <p:font typeface="Muli" charset="0"/>
      <p:regular r:id="rId30"/>
    </p:embeddedFont>
    <p:embeddedFont>
      <p:font typeface="Asap"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3318152-E3B6-40C5-BC42-34E72970E963}" type="datetimeFigureOut">
              <a:rPr lang="en-US" smtClean="0"/>
              <a:t>8/7/2025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3DFD67-F73B-4949-A720-2B1C4D43944C}" type="slidenum">
              <a:rPr lang="en-US" smtClean="0"/>
              <a:t>‹#›</a:t>
            </a:fld>
            <a:endParaRPr lang="en-US"/>
          </a:p>
        </p:txBody>
      </p:sp>
    </p:spTree>
    <p:extLst>
      <p:ext uri="{BB962C8B-B14F-4D97-AF65-F5344CB8AC3E}">
        <p14:creationId xmlns:p14="http://schemas.microsoft.com/office/powerpoint/2010/main" val="3629322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CDCA58-70EB-4369-940C-29A08343A125}" type="datetimeFigureOut">
              <a:rPr lang="en-US" smtClean="0"/>
              <a:t>8/7/2025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4D2CD83-D683-41F7-8535-E6A35D82A7C7}" type="slidenum">
              <a:rPr lang="en-US" smtClean="0"/>
              <a:t>‹#›</a:t>
            </a:fld>
            <a:endParaRPr lang="en-US"/>
          </a:p>
        </p:txBody>
      </p:sp>
    </p:spTree>
    <p:extLst>
      <p:ext uri="{BB962C8B-B14F-4D97-AF65-F5344CB8AC3E}">
        <p14:creationId xmlns:p14="http://schemas.microsoft.com/office/powerpoint/2010/main" val="214533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D2CD83-D683-41F7-8535-E6A35D82A7C7}" type="slidenum">
              <a:rPr lang="en-US" smtClean="0"/>
              <a:t>2</a:t>
            </a:fld>
            <a:endParaRPr lang="en-US"/>
          </a:p>
        </p:txBody>
      </p:sp>
    </p:spTree>
    <p:extLst>
      <p:ext uri="{BB962C8B-B14F-4D97-AF65-F5344CB8AC3E}">
        <p14:creationId xmlns:p14="http://schemas.microsoft.com/office/powerpoint/2010/main" val="142159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D2CD83-D683-41F7-8535-E6A35D82A7C7}" type="slidenum">
              <a:rPr lang="en-US" smtClean="0"/>
              <a:t>9</a:t>
            </a:fld>
            <a:endParaRPr lang="en-US"/>
          </a:p>
        </p:txBody>
      </p:sp>
    </p:spTree>
    <p:extLst>
      <p:ext uri="{BB962C8B-B14F-4D97-AF65-F5344CB8AC3E}">
        <p14:creationId xmlns:p14="http://schemas.microsoft.com/office/powerpoint/2010/main" val="337650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D2CD83-D683-41F7-8535-E6A35D82A7C7}" type="slidenum">
              <a:rPr lang="en-US" smtClean="0"/>
              <a:t>11</a:t>
            </a:fld>
            <a:endParaRPr lang="en-US"/>
          </a:p>
        </p:txBody>
      </p:sp>
    </p:spTree>
    <p:extLst>
      <p:ext uri="{BB962C8B-B14F-4D97-AF65-F5344CB8AC3E}">
        <p14:creationId xmlns:p14="http://schemas.microsoft.com/office/powerpoint/2010/main" val="92156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5.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F9F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276378" y="-796325"/>
            <a:ext cx="4535309" cy="6127960"/>
            <a:chOff x="0" y="0"/>
            <a:chExt cx="647480" cy="874853"/>
          </a:xfrm>
        </p:grpSpPr>
        <p:sp>
          <p:nvSpPr>
            <p:cNvPr id="3" name="Freeform 3"/>
            <p:cNvSpPr/>
            <p:nvPr/>
          </p:nvSpPr>
          <p:spPr>
            <a:xfrm>
              <a:off x="0" y="0"/>
              <a:ext cx="647480" cy="874853"/>
            </a:xfrm>
            <a:custGeom>
              <a:avLst/>
              <a:gdLst/>
              <a:ahLst/>
              <a:cxnLst/>
              <a:rect l="l" t="t" r="r" b="b"/>
              <a:pathLst>
                <a:path w="647480" h="874853">
                  <a:moveTo>
                    <a:pt x="215943" y="19070"/>
                  </a:moveTo>
                  <a:cubicBezTo>
                    <a:pt x="249031" y="7556"/>
                    <a:pt x="286876" y="0"/>
                    <a:pt x="323914" y="0"/>
                  </a:cubicBezTo>
                  <a:cubicBezTo>
                    <a:pt x="360954" y="0"/>
                    <a:pt x="396595" y="6476"/>
                    <a:pt x="429440" y="17990"/>
                  </a:cubicBezTo>
                  <a:cubicBezTo>
                    <a:pt x="430139" y="18350"/>
                    <a:pt x="430838" y="18350"/>
                    <a:pt x="431536" y="18710"/>
                  </a:cubicBezTo>
                  <a:cubicBezTo>
                    <a:pt x="554883" y="64765"/>
                    <a:pt x="645733" y="186379"/>
                    <a:pt x="647480" y="329880"/>
                  </a:cubicBezTo>
                  <a:lnTo>
                    <a:pt x="647480" y="874853"/>
                  </a:lnTo>
                  <a:lnTo>
                    <a:pt x="0" y="874853"/>
                  </a:lnTo>
                  <a:lnTo>
                    <a:pt x="0" y="330285"/>
                  </a:lnTo>
                  <a:cubicBezTo>
                    <a:pt x="1747" y="185660"/>
                    <a:pt x="91199" y="64045"/>
                    <a:pt x="215943" y="19070"/>
                  </a:cubicBezTo>
                  <a:close/>
                </a:path>
              </a:pathLst>
            </a:custGeom>
            <a:solidFill>
              <a:srgbClr val="FFFFFF"/>
            </a:solidFill>
          </p:spPr>
        </p:sp>
        <p:sp>
          <p:nvSpPr>
            <p:cNvPr id="4" name="TextBox 4"/>
            <p:cNvSpPr txBox="1"/>
            <p:nvPr/>
          </p:nvSpPr>
          <p:spPr>
            <a:xfrm>
              <a:off x="0" y="98425"/>
              <a:ext cx="647480" cy="776428"/>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477982" y="2019300"/>
            <a:ext cx="12022852" cy="3693319"/>
          </a:xfrm>
          <a:prstGeom prst="rect">
            <a:avLst/>
          </a:prstGeom>
        </p:spPr>
        <p:txBody>
          <a:bodyPr wrap="square" lIns="0" tIns="0" rIns="0" bIns="0" rtlCol="0" anchor="t">
            <a:spAutoFit/>
          </a:bodyPr>
          <a:lstStyle/>
          <a:p>
            <a:pPr lvl="0" algn="ctr"/>
            <a:r>
              <a:rPr lang="en-US" sz="6000" b="1" smtClean="0">
                <a:latin typeface="Times New Roman" pitchFamily="18" charset="0"/>
                <a:cs typeface="Times New Roman" pitchFamily="18" charset="0"/>
              </a:rPr>
              <a:t>HƯỚNG DẪN</a:t>
            </a:r>
          </a:p>
          <a:p>
            <a:pPr lvl="0" algn="ctr"/>
            <a:r>
              <a:rPr lang="en-US" sz="6000" b="1" smtClean="0">
                <a:latin typeface="Times New Roman" pitchFamily="18" charset="0"/>
                <a:cs typeface="Times New Roman" pitchFamily="18" charset="0"/>
              </a:rPr>
              <a:t> BỘ </a:t>
            </a:r>
            <a:r>
              <a:rPr lang="en-US" sz="6000" b="1">
                <a:latin typeface="Times New Roman" pitchFamily="18" charset="0"/>
                <a:cs typeface="Times New Roman" pitchFamily="18" charset="0"/>
              </a:rPr>
              <a:t>CHỈ SỐ THEO DÕI – ĐÁNH GIÁ </a:t>
            </a:r>
            <a:r>
              <a:rPr lang="en-US" sz="6000" b="1" smtClean="0">
                <a:latin typeface="Times New Roman" pitchFamily="18" charset="0"/>
                <a:cs typeface="Times New Roman" pitchFamily="18" charset="0"/>
              </a:rPr>
              <a:t>NƯỚC SẠCH </a:t>
            </a:r>
            <a:r>
              <a:rPr lang="en-US" sz="6000" b="1">
                <a:latin typeface="Times New Roman" pitchFamily="18" charset="0"/>
                <a:cs typeface="Times New Roman" pitchFamily="18" charset="0"/>
              </a:rPr>
              <a:t>NÔNG THÔN NĂM 2025</a:t>
            </a:r>
            <a:endParaRPr lang="en-US" sz="6000" b="1">
              <a:solidFill>
                <a:srgbClr val="072E9F"/>
              </a:solidFill>
              <a:latin typeface="Cabin Bold"/>
              <a:ea typeface="Cabin Bold"/>
              <a:cs typeface="Cabin Bold"/>
              <a:sym typeface="Cabin Bold"/>
            </a:endParaRPr>
          </a:p>
        </p:txBody>
      </p:sp>
      <p:sp>
        <p:nvSpPr>
          <p:cNvPr id="22" name="TextBox 22"/>
          <p:cNvSpPr txBox="1"/>
          <p:nvPr/>
        </p:nvSpPr>
        <p:spPr>
          <a:xfrm>
            <a:off x="5181600" y="8522573"/>
            <a:ext cx="6295417" cy="436017"/>
          </a:xfrm>
          <a:prstGeom prst="rect">
            <a:avLst/>
          </a:prstGeom>
        </p:spPr>
        <p:txBody>
          <a:bodyPr wrap="square" lIns="0" tIns="0" rIns="0" bIns="0" rtlCol="0" anchor="t">
            <a:spAutoFit/>
          </a:bodyPr>
          <a:lstStyle/>
          <a:p>
            <a:pPr algn="r">
              <a:lnSpc>
                <a:spcPts val="3359"/>
              </a:lnSpc>
            </a:pPr>
            <a:r>
              <a:rPr lang="en-US" sz="3000" b="1" i="1" smtClean="0">
                <a:solidFill>
                  <a:srgbClr val="000000"/>
                </a:solidFill>
                <a:latin typeface="Times New Roman" pitchFamily="18" charset="0"/>
                <a:ea typeface="Asap"/>
                <a:cs typeface="Times New Roman" pitchFamily="18" charset="0"/>
                <a:sym typeface="Asap"/>
              </a:rPr>
              <a:t>Đắk Lắk, ngày       tháng 8 năm 2025</a:t>
            </a:r>
            <a:endParaRPr lang="en-US" sz="3000" b="1" i="1">
              <a:solidFill>
                <a:srgbClr val="000000"/>
              </a:solidFill>
              <a:latin typeface="Times New Roman" pitchFamily="18" charset="0"/>
              <a:ea typeface="Asap"/>
              <a:cs typeface="Times New Roman" pitchFamily="18" charset="0"/>
              <a:sym typeface="Asap"/>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0" y="4559102"/>
            <a:ext cx="6568413" cy="572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6324064"/>
            <a:ext cx="18288000" cy="7962363"/>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3555656" y="267317"/>
            <a:ext cx="12065343" cy="1287854"/>
            <a:chOff x="0" y="0"/>
            <a:chExt cx="3780755" cy="1103458"/>
          </a:xfrm>
        </p:grpSpPr>
        <p:sp>
          <p:nvSpPr>
            <p:cNvPr id="5" name="Freeform 5"/>
            <p:cNvSpPr/>
            <p:nvPr/>
          </p:nvSpPr>
          <p:spPr>
            <a:xfrm>
              <a:off x="0" y="0"/>
              <a:ext cx="3780756" cy="1103458"/>
            </a:xfrm>
            <a:custGeom>
              <a:avLst/>
              <a:gdLst/>
              <a:ahLst/>
              <a:cxnLst/>
              <a:rect l="l" t="t" r="r" b="b"/>
              <a:pathLst>
                <a:path w="3780756" h="1103458">
                  <a:moveTo>
                    <a:pt x="3656295" y="1103458"/>
                  </a:moveTo>
                  <a:lnTo>
                    <a:pt x="124460" y="1103458"/>
                  </a:lnTo>
                  <a:cubicBezTo>
                    <a:pt x="55880" y="1103458"/>
                    <a:pt x="0" y="1047578"/>
                    <a:pt x="0" y="978998"/>
                  </a:cubicBezTo>
                  <a:lnTo>
                    <a:pt x="0" y="124460"/>
                  </a:lnTo>
                  <a:cubicBezTo>
                    <a:pt x="0" y="55880"/>
                    <a:pt x="55880" y="0"/>
                    <a:pt x="124460" y="0"/>
                  </a:cubicBezTo>
                  <a:lnTo>
                    <a:pt x="3656295" y="0"/>
                  </a:lnTo>
                  <a:cubicBezTo>
                    <a:pt x="3724875" y="0"/>
                    <a:pt x="3780756" y="55880"/>
                    <a:pt x="3780756" y="124460"/>
                  </a:cubicBezTo>
                  <a:lnTo>
                    <a:pt x="3780756" y="978998"/>
                  </a:lnTo>
                  <a:cubicBezTo>
                    <a:pt x="3780756" y="1047578"/>
                    <a:pt x="3724875" y="1103458"/>
                    <a:pt x="3656295" y="1103458"/>
                  </a:cubicBezTo>
                  <a:close/>
                </a:path>
              </a:pathLst>
            </a:custGeom>
            <a:solidFill>
              <a:srgbClr val="FFFFFF"/>
            </a:solidFill>
          </p:spPr>
        </p:sp>
      </p:grpSp>
      <p:sp>
        <p:nvSpPr>
          <p:cNvPr id="31" name="Rectangle 30"/>
          <p:cNvSpPr/>
          <p:nvPr/>
        </p:nvSpPr>
        <p:spPr>
          <a:xfrm>
            <a:off x="3352800" y="282817"/>
            <a:ext cx="12268200" cy="1015663"/>
          </a:xfrm>
          <a:prstGeom prst="rect">
            <a:avLst/>
          </a:prstGeom>
        </p:spPr>
        <p:txBody>
          <a:bodyPr wrap="square">
            <a:spAutoFit/>
          </a:bodyPr>
          <a:lstStyle/>
          <a:p>
            <a:pPr algn="ctr">
              <a:spcBef>
                <a:spcPct val="0"/>
              </a:spcBef>
            </a:pPr>
            <a:r>
              <a:rPr lang="en-US" sz="3000" b="1" smtClean="0">
                <a:solidFill>
                  <a:srgbClr val="3E88BD"/>
                </a:solidFill>
                <a:latin typeface="+mj-lt"/>
                <a:ea typeface="Gadugi" pitchFamily="34" charset="0"/>
                <a:cs typeface="Bungee"/>
              </a:rPr>
              <a:t>Biểu mẫu số 2: </a:t>
            </a:r>
            <a:r>
              <a:rPr lang="vi-VN" sz="3000" b="1" smtClean="0">
                <a:solidFill>
                  <a:srgbClr val="3E88BD"/>
                </a:solidFill>
                <a:latin typeface="+mj-lt"/>
                <a:ea typeface="Gadugi" pitchFamily="34" charset="0"/>
                <a:cs typeface="Bungee"/>
              </a:rPr>
              <a:t>Tổng </a:t>
            </a:r>
            <a:r>
              <a:rPr lang="vi-VN" sz="3000" b="1">
                <a:solidFill>
                  <a:srgbClr val="3E88BD"/>
                </a:solidFill>
                <a:latin typeface="+mj-lt"/>
                <a:ea typeface="Gadugi" pitchFamily="34" charset="0"/>
                <a:cs typeface="Bungee"/>
              </a:rPr>
              <a:t>hợp tình hình sử dụng nước sinh hoạt năm </a:t>
            </a:r>
            <a:r>
              <a:rPr lang="en-US" sz="3000" b="1" smtClean="0">
                <a:solidFill>
                  <a:srgbClr val="3E88BD"/>
                </a:solidFill>
                <a:latin typeface="+mj-lt"/>
                <a:ea typeface="Gadugi" pitchFamily="34" charset="0"/>
                <a:cs typeface="Bungee"/>
              </a:rPr>
              <a:t>2025</a:t>
            </a:r>
          </a:p>
          <a:p>
            <a:pPr algn="ctr">
              <a:spcBef>
                <a:spcPct val="0"/>
              </a:spcBef>
            </a:pPr>
            <a:r>
              <a:rPr lang="en-US" sz="3000" b="1" smtClean="0">
                <a:solidFill>
                  <a:srgbClr val="3E88BD"/>
                </a:solidFill>
                <a:latin typeface="+mj-lt"/>
                <a:ea typeface="Gadugi" pitchFamily="34" charset="0"/>
                <a:cs typeface="Bungee"/>
              </a:rPr>
              <a:t>Xã.......….......................</a:t>
            </a:r>
            <a:r>
              <a:rPr lang="en-US" sz="3000" b="1">
                <a:solidFill>
                  <a:srgbClr val="3E88BD"/>
                </a:solidFill>
                <a:latin typeface="+mj-lt"/>
                <a:ea typeface="Gadugi" pitchFamily="34" charset="0"/>
                <a:cs typeface="Bungee"/>
              </a:rPr>
              <a:t>tỉnh Đắk Lắk</a:t>
            </a:r>
          </a:p>
        </p:txBody>
      </p:sp>
      <p:sp>
        <p:nvSpPr>
          <p:cNvPr id="2066" name="Rectangle 2065"/>
          <p:cNvSpPr/>
          <p:nvPr/>
        </p:nvSpPr>
        <p:spPr>
          <a:xfrm>
            <a:off x="838200" y="9788191"/>
            <a:ext cx="2243607" cy="400110"/>
          </a:xfrm>
          <a:prstGeom prst="rect">
            <a:avLst/>
          </a:prstGeom>
        </p:spPr>
        <p:txBody>
          <a:bodyPr wrap="square">
            <a:spAutoFit/>
          </a:bodyPr>
          <a:lstStyle/>
          <a:p>
            <a:pPr algn="ctr"/>
            <a:r>
              <a:rPr lang="vi-VN" sz="2000" b="1">
                <a:latin typeface="+mj-lt"/>
              </a:rPr>
              <a:t>Người lập </a:t>
            </a:r>
            <a:r>
              <a:rPr lang="vi-VN" sz="2000" b="1" smtClean="0">
                <a:latin typeface="+mj-lt"/>
              </a:rPr>
              <a:t>biểu</a:t>
            </a:r>
            <a:endParaRPr lang="en-US" sz="2000" b="1" smtClean="0">
              <a:latin typeface="+mj-lt"/>
            </a:endParaRPr>
          </a:p>
        </p:txBody>
      </p:sp>
      <p:sp>
        <p:nvSpPr>
          <p:cNvPr id="2067" name="Rectangle 2066"/>
          <p:cNvSpPr/>
          <p:nvPr/>
        </p:nvSpPr>
        <p:spPr>
          <a:xfrm>
            <a:off x="10515600" y="9773941"/>
            <a:ext cx="3717684" cy="400110"/>
          </a:xfrm>
          <a:prstGeom prst="rect">
            <a:avLst/>
          </a:prstGeom>
        </p:spPr>
        <p:txBody>
          <a:bodyPr wrap="none">
            <a:spAutoFit/>
          </a:bodyPr>
          <a:lstStyle/>
          <a:p>
            <a:r>
              <a:rPr lang="vi-VN" sz="2000" b="1">
                <a:latin typeface="+mj-lt"/>
              </a:rPr>
              <a:t>Xác nhận của lãnh đạo</a:t>
            </a:r>
            <a:r>
              <a:rPr lang="en-US" sz="2000" b="1">
                <a:latin typeface="+mj-lt"/>
              </a:rPr>
              <a:t> UBND XÃ</a:t>
            </a:r>
          </a:p>
        </p:txBody>
      </p:sp>
      <p:graphicFrame>
        <p:nvGraphicFramePr>
          <p:cNvPr id="3" name="Table 2"/>
          <p:cNvGraphicFramePr>
            <a:graphicFrameLocks noGrp="1"/>
          </p:cNvGraphicFramePr>
          <p:nvPr>
            <p:extLst>
              <p:ext uri="{D42A27DB-BD31-4B8C-83A1-F6EECF244321}">
                <p14:modId xmlns:p14="http://schemas.microsoft.com/office/powerpoint/2010/main" val="3515435830"/>
              </p:ext>
            </p:extLst>
          </p:nvPr>
        </p:nvGraphicFramePr>
        <p:xfrm>
          <a:off x="401782" y="2019300"/>
          <a:ext cx="17602201" cy="6763868"/>
        </p:xfrm>
        <a:graphic>
          <a:graphicData uri="http://schemas.openxmlformats.org/drawingml/2006/table">
            <a:tbl>
              <a:tblPr/>
              <a:tblGrid>
                <a:gridCol w="349606"/>
                <a:gridCol w="545109"/>
                <a:gridCol w="296705"/>
                <a:gridCol w="324305"/>
                <a:gridCol w="515209"/>
                <a:gridCol w="625610"/>
                <a:gridCol w="572709"/>
                <a:gridCol w="625610"/>
                <a:gridCol w="414008"/>
                <a:gridCol w="634812"/>
                <a:gridCol w="653210"/>
                <a:gridCol w="655512"/>
                <a:gridCol w="653210"/>
                <a:gridCol w="655512"/>
                <a:gridCol w="349606"/>
                <a:gridCol w="340406"/>
                <a:gridCol w="570410"/>
                <a:gridCol w="874014"/>
                <a:gridCol w="800413"/>
                <a:gridCol w="874014"/>
                <a:gridCol w="662412"/>
                <a:gridCol w="561210"/>
                <a:gridCol w="625610"/>
                <a:gridCol w="607211"/>
                <a:gridCol w="627912"/>
                <a:gridCol w="662412"/>
                <a:gridCol w="423207"/>
                <a:gridCol w="351907"/>
                <a:gridCol w="625610"/>
                <a:gridCol w="434708"/>
                <a:gridCol w="690012"/>
              </a:tblGrid>
              <a:tr h="342285">
                <a:tc rowSpan="4">
                  <a:txBody>
                    <a:bodyPr/>
                    <a:lstStyle/>
                    <a:p>
                      <a:pPr algn="ctr" fontAlgn="ctr"/>
                      <a:r>
                        <a:rPr lang="en-US" sz="1300" b="0" i="1" u="none" strike="noStrike">
                          <a:solidFill>
                            <a:srgbClr val="000000"/>
                          </a:solidFill>
                          <a:effectLst/>
                          <a:latin typeface="Times New Roman"/>
                        </a:rPr>
                        <a:t>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300" b="0" i="1" u="none" strike="noStrike">
                          <a:solidFill>
                            <a:srgbClr val="000000"/>
                          </a:solidFill>
                          <a:effectLst/>
                          <a:latin typeface="Times New Roman"/>
                        </a:rPr>
                        <a:t>Tên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300" b="0" i="1" u="none" strike="noStrike">
                          <a:solidFill>
                            <a:srgbClr val="000000"/>
                          </a:solidFill>
                          <a:effectLst/>
                          <a:latin typeface="Times New Roman"/>
                        </a:rPr>
                        <a:t>Tổng số HGĐ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5">
                  <a:txBody>
                    <a:bodyPr/>
                    <a:lstStyle/>
                    <a:p>
                      <a:pPr algn="ctr" fontAlgn="ctr"/>
                      <a:r>
                        <a:rPr lang="vi-VN" sz="1300" b="1" i="1" u="none" strike="noStrike">
                          <a:solidFill>
                            <a:srgbClr val="000000"/>
                          </a:solidFill>
                          <a:effectLst/>
                          <a:latin typeface="Times New Roman"/>
                        </a:rPr>
                        <a:t>Tỷ lệ (%) HGĐ sử dụng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5">
                  <a:txBody>
                    <a:bodyPr/>
                    <a:lstStyle/>
                    <a:p>
                      <a:pPr algn="ctr" fontAlgn="ctr"/>
                      <a:r>
                        <a:rPr lang="vi-VN" sz="1300" b="1" i="1" u="none" strike="noStrike">
                          <a:solidFill>
                            <a:srgbClr val="000000"/>
                          </a:solidFill>
                          <a:effectLst/>
                          <a:latin typeface="Times New Roman"/>
                        </a:rPr>
                        <a:t>Tỷ lệ  (%) HGĐ sử dụng nước Hợp vệ sinh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vi-VN" sz="1300" b="0" i="1" u="none" strike="noStrike">
                          <a:solidFill>
                            <a:srgbClr val="000000"/>
                          </a:solidFill>
                          <a:effectLst/>
                          <a:latin typeface="Times New Roman"/>
                        </a:rPr>
                        <a:t>Tổng tỷ lệ hộ sử dụng nước hợp vệ sinh (bao gồm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en-US" sz="1400" b="1" i="1" u="none" strike="noStrike">
                          <a:solidFill>
                            <a:srgbClr val="000000"/>
                          </a:solidFill>
                          <a:effectLst/>
                          <a:latin typeface="Times New Roman"/>
                        </a:rPr>
                        <a:t>Hộ nghèo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400" b="1" i="1" u="none" strike="noStrike">
                          <a:solidFill>
                            <a:srgbClr val="000000"/>
                          </a:solidFill>
                          <a:effectLst/>
                          <a:latin typeface="Times New Roman"/>
                        </a:rPr>
                        <a:t>Hộ ĐBDTTS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6008">
                <a:tc vMerge="1">
                  <a:txBody>
                    <a:bodyPr/>
                    <a:lstStyle/>
                    <a:p>
                      <a:endParaRPr lang="en-US"/>
                    </a:p>
                  </a:txBody>
                  <a:tcPr/>
                </a:tc>
                <a:tc vMerge="1">
                  <a:txBody>
                    <a:bodyPr/>
                    <a:lstStyle/>
                    <a:p>
                      <a:endParaRPr lang="en-US"/>
                    </a:p>
                  </a:txBody>
                  <a:tcPr/>
                </a:tc>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3">
                  <a:txBody>
                    <a:bodyPr/>
                    <a:lstStyle/>
                    <a:p>
                      <a:pPr algn="ctr" fontAlgn="ctr"/>
                      <a:r>
                        <a:rPr lang="en-US" sz="1300" b="0" i="1" u="none" strike="noStrike">
                          <a:solidFill>
                            <a:srgbClr val="000000"/>
                          </a:solidFill>
                          <a:effectLst/>
                          <a:latin typeface="Times New Roman"/>
                        </a:rPr>
                        <a:t>Tổng số hộ nghèo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vi-VN" sz="1300" b="1" i="1" u="none" strike="noStrike">
                          <a:solidFill>
                            <a:srgbClr val="000000"/>
                          </a:solidFill>
                          <a:effectLst/>
                          <a:latin typeface="Times New Roman"/>
                        </a:rPr>
                        <a:t>Tỷ lệ hộ nghèo sử dụng</a:t>
                      </a:r>
                      <a:br>
                        <a:rPr lang="vi-VN" sz="1300" b="1" i="1" u="none" strike="noStrike">
                          <a:solidFill>
                            <a:srgbClr val="000000"/>
                          </a:solidFill>
                          <a:effectLst/>
                          <a:latin typeface="Times New Roman"/>
                        </a:rPr>
                      </a:br>
                      <a:r>
                        <a:rPr lang="vi-VN" sz="1300" b="1" i="1" u="none" strike="noStrike">
                          <a:solidFill>
                            <a:srgbClr val="000000"/>
                          </a:solidFill>
                          <a:effectLst/>
                          <a:latin typeface="Times New Roman"/>
                        </a:rPr>
                        <a:t>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vi-VN" sz="1300" b="1" i="1" u="none" strike="noStrike">
                          <a:solidFill>
                            <a:srgbClr val="000000"/>
                          </a:solidFill>
                          <a:effectLst/>
                          <a:latin typeface="Times New Roman"/>
                        </a:rPr>
                        <a:t>Tỷ lệ hộ nghèo sử dụng</a:t>
                      </a:r>
                      <a:br>
                        <a:rPr lang="vi-VN" sz="1300" b="1" i="1" u="none" strike="noStrike">
                          <a:solidFill>
                            <a:srgbClr val="000000"/>
                          </a:solidFill>
                          <a:effectLst/>
                          <a:latin typeface="Times New Roman"/>
                        </a:rPr>
                      </a:br>
                      <a:r>
                        <a:rPr lang="vi-VN" sz="1300" b="1" i="1" u="none" strike="noStrike">
                          <a:solidFill>
                            <a:srgbClr val="000000"/>
                          </a:solidFill>
                          <a:effectLst/>
                          <a:latin typeface="Times New Roman"/>
                        </a:rPr>
                        <a:t> nước hợp vệ sinh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ctr"/>
                      <a:r>
                        <a:rPr lang="vi-VN" sz="1300" b="0" i="1" u="none" strike="noStrike">
                          <a:solidFill>
                            <a:srgbClr val="000000"/>
                          </a:solidFill>
                          <a:effectLst/>
                          <a:latin typeface="Times New Roman"/>
                        </a:rPr>
                        <a:t>Tổng tỷ lệ hộ nghèo sử dụng nước hợp vệ sinh (bao gồm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1" u="none" strike="noStrike">
                          <a:solidFill>
                            <a:srgbClr val="00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1" u="none" strike="noStrike">
                          <a:solidFill>
                            <a:srgbClr val="00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1" u="none" strike="noStrike">
                          <a:solidFill>
                            <a:srgbClr val="00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1" u="none" strike="noStrike">
                          <a:solidFill>
                            <a:srgbClr val="000000"/>
                          </a:solidFill>
                          <a:effectLst/>
                          <a:latin typeface="Times New Roman"/>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1371">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vi-VN" sz="1300" b="0" i="1" u="none" strike="noStrike">
                          <a:solidFill>
                            <a:srgbClr val="000000"/>
                          </a:solidFill>
                          <a:effectLst/>
                          <a:latin typeface="Times New Roman"/>
                        </a:rPr>
                        <a:t>Tỷ lệ sử dụng từ công trình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vi-VN" sz="1300" b="0" i="1" u="none" strike="noStrike">
                          <a:solidFill>
                            <a:srgbClr val="000000"/>
                          </a:solidFill>
                          <a:effectLst/>
                          <a:latin typeface="Times New Roman"/>
                        </a:rPr>
                        <a:t>Tỷ lệ sử dụng từ công trình công trình cấp nước nhỏ lẻ quy mô hộ gia đình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300" b="0" i="1"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300" b="0" i="1" u="none" strike="noStrike">
                          <a:solidFill>
                            <a:srgbClr val="000000"/>
                          </a:solidFill>
                          <a:effectLst/>
                          <a:latin typeface="Times New Roman"/>
                        </a:rPr>
                        <a:t>Tỷ lệ sử dụng từ công trình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vi-VN" sz="1300" b="0" i="1" u="none" strike="noStrike">
                          <a:solidFill>
                            <a:srgbClr val="000000"/>
                          </a:solidFill>
                          <a:effectLst/>
                          <a:latin typeface="Times New Roman"/>
                        </a:rPr>
                        <a:t>Tỷ lệ sử dụng từ công trình cấp nước nhỏ lẻ quy mô hộ gia đình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300" b="0" i="1"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gridSpan="2">
                  <a:txBody>
                    <a:bodyPr/>
                    <a:lstStyle/>
                    <a:p>
                      <a:pPr algn="ctr" fontAlgn="ctr"/>
                      <a:r>
                        <a:rPr lang="vi-VN" sz="1300" b="0" i="1" u="none" strike="noStrike">
                          <a:solidFill>
                            <a:srgbClr val="000000"/>
                          </a:solidFill>
                          <a:effectLst/>
                          <a:latin typeface="Times New Roman"/>
                        </a:rPr>
                        <a:t>Tỷ lệ (%) hộ nghèo sử dụng nước sạch từ công trình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vi-VN" sz="1300" b="0" i="1" u="none" strike="noStrike">
                          <a:solidFill>
                            <a:srgbClr val="000000"/>
                          </a:solidFill>
                          <a:effectLst/>
                          <a:latin typeface="Times New Roman"/>
                        </a:rPr>
                        <a:t>Tỷ lệ (%) Hộ nghèo sử dụng sạch  từ công trình cấp nước nhỏ lẻ quy mô hộ gia đình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300" b="0" i="1"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300" b="0" i="1" u="none" strike="noStrike">
                          <a:solidFill>
                            <a:srgbClr val="000000"/>
                          </a:solidFill>
                          <a:effectLst/>
                          <a:latin typeface="Times New Roman"/>
                        </a:rPr>
                        <a:t>Tỷ lệ hộ nghèo sử dụng nước hợp vệ sinh từ CTCNTT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vi-VN" sz="1300" b="0" i="1" u="none" strike="noStrike">
                          <a:solidFill>
                            <a:srgbClr val="000000"/>
                          </a:solidFill>
                          <a:effectLst/>
                          <a:latin typeface="Times New Roman"/>
                        </a:rPr>
                        <a:t>Tỷ lệ hộ nghèo sử dụng nước hợp vệ sinh từ CTCN quy mô hộ gia đình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300" b="0" i="1"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pPr algn="ctr" fontAlgn="ctr"/>
                      <a:r>
                        <a:rPr lang="en-US" sz="1300" b="0" i="1" u="none" strike="noStrike">
                          <a:solidFill>
                            <a:srgbClr val="000000"/>
                          </a:solidFill>
                          <a:effectLst/>
                          <a:latin typeface="Times New Roman"/>
                        </a:rPr>
                        <a:t>Tổng số hộ ĐBDTTS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300" b="0" i="1" u="none" strike="noStrike">
                          <a:solidFill>
                            <a:srgbClr val="000000"/>
                          </a:solidFill>
                          <a:effectLst/>
                          <a:latin typeface="Times New Roman"/>
                        </a:rPr>
                        <a:t> Tỷ lệ (%) hộ ĐBDTTS sử dụng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vi-VN" sz="1300" b="0" i="1" u="none" strike="noStrike">
                          <a:solidFill>
                            <a:srgbClr val="000000"/>
                          </a:solidFill>
                          <a:effectLst/>
                          <a:latin typeface="Times New Roman"/>
                        </a:rPr>
                        <a:t>Tỷ lệ (%) Hộ ĐBDTTS sử dụng nước hợp vệ sinh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7053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3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3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3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3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3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6907">
                <a:tc>
                  <a:txBody>
                    <a:bodyPr/>
                    <a:lstStyle/>
                    <a:p>
                      <a:pPr algn="ctr" fontAlgn="ctr"/>
                      <a:r>
                        <a:rPr lang="en-US" sz="1200" b="0"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(5)=(4)/</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(7)=(6)/</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(8)=(5)+(7)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(10)=(9)/</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(12)=(11)/</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(13)=(10)+(12)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(14)= (8)+13)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(17)=(16)/</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(15)*100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(19)=(18)/</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(15)*100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(20)=(17)+(19)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(22)=(21)/</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(15)*100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(24)=(23)/</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(15)*100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(25)=(22)+(24)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(26)=(20)+(25)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(29)=(28)/</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(27)*100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Times New Roman"/>
                        </a:rPr>
                        <a:t> (31)=(30)/</a:t>
                      </a:r>
                      <a:br>
                        <a:rPr lang="en-US" sz="1200" b="0" i="1" u="none" strike="noStrike">
                          <a:solidFill>
                            <a:srgbClr val="000000"/>
                          </a:solidFill>
                          <a:effectLst/>
                          <a:latin typeface="Times New Roman"/>
                        </a:rPr>
                      </a:br>
                      <a:r>
                        <a:rPr lang="en-US" sz="1200" b="0" i="1" u="none" strike="noStrike">
                          <a:solidFill>
                            <a:srgbClr val="000000"/>
                          </a:solidFill>
                          <a:effectLst/>
                          <a:latin typeface="Times New Roman"/>
                        </a:rPr>
                        <a:t>(27)*100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167">
                <a:tc>
                  <a:txBody>
                    <a:bodyPr/>
                    <a:lstStyle/>
                    <a:p>
                      <a:pPr algn="ctr" fontAlgn="ctr"/>
                      <a:r>
                        <a:rPr lang="en-US" sz="14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Thôn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61">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61">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61">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23">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23">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23">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23">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23">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518">
                <a:tc>
                  <a:txBody>
                    <a:bodyPr/>
                    <a:lstStyle/>
                    <a:p>
                      <a:pPr algn="l" fontAlgn="ctr"/>
                      <a:r>
                        <a:rPr lang="en-US" sz="12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Times New Roman"/>
                        </a:rPr>
                        <a:t> Tổng xã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Times New Roman"/>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ounded Rectangle 5"/>
          <p:cNvSpPr/>
          <p:nvPr/>
        </p:nvSpPr>
        <p:spPr>
          <a:xfrm>
            <a:off x="14739273" y="9019309"/>
            <a:ext cx="3412884" cy="7546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a:latin typeface="Times New Roman" pitchFamily="18" charset="0"/>
                <a:cs typeface="Times New Roman" pitchFamily="18" charset="0"/>
              </a:rPr>
              <a:t>Coppy từ dòng tổng cộng của từng thôn</a:t>
            </a:r>
            <a:endParaRPr lang="en-US" sz="2000">
              <a:latin typeface="Times New Roman" pitchFamily="18" charset="0"/>
              <a:cs typeface="Times New Roman" pitchFamily="18" charset="0"/>
            </a:endParaRPr>
          </a:p>
        </p:txBody>
      </p:sp>
      <p:cxnSp>
        <p:nvCxnSpPr>
          <p:cNvPr id="8" name="Straight Arrow Connector 7"/>
          <p:cNvCxnSpPr/>
          <p:nvPr/>
        </p:nvCxnSpPr>
        <p:spPr>
          <a:xfrm flipH="1">
            <a:off x="16916400" y="6438900"/>
            <a:ext cx="609600" cy="2580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05400" y="9211959"/>
            <a:ext cx="5012911"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vi-VN" sz="2000"/>
              <a:t>Dòng tổng của xã tự động cập nhật số liệu</a:t>
            </a:r>
            <a:endParaRPr lang="en-US" sz="2000"/>
          </a:p>
        </p:txBody>
      </p:sp>
      <p:cxnSp>
        <p:nvCxnSpPr>
          <p:cNvPr id="11" name="Straight Arrow Connector 10"/>
          <p:cNvCxnSpPr/>
          <p:nvPr/>
        </p:nvCxnSpPr>
        <p:spPr>
          <a:xfrm>
            <a:off x="5791200" y="8572500"/>
            <a:ext cx="1371600" cy="639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223439"/>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6324064"/>
            <a:ext cx="18288000" cy="7962363"/>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3555657" y="350445"/>
            <a:ext cx="11176686" cy="1287854"/>
            <a:chOff x="0" y="0"/>
            <a:chExt cx="3780755" cy="1103458"/>
          </a:xfrm>
        </p:grpSpPr>
        <p:sp>
          <p:nvSpPr>
            <p:cNvPr id="5" name="Freeform 5"/>
            <p:cNvSpPr/>
            <p:nvPr/>
          </p:nvSpPr>
          <p:spPr>
            <a:xfrm>
              <a:off x="0" y="0"/>
              <a:ext cx="3780756" cy="1103458"/>
            </a:xfrm>
            <a:custGeom>
              <a:avLst/>
              <a:gdLst/>
              <a:ahLst/>
              <a:cxnLst/>
              <a:rect l="l" t="t" r="r" b="b"/>
              <a:pathLst>
                <a:path w="3780756" h="1103458">
                  <a:moveTo>
                    <a:pt x="3656295" y="1103458"/>
                  </a:moveTo>
                  <a:lnTo>
                    <a:pt x="124460" y="1103458"/>
                  </a:lnTo>
                  <a:cubicBezTo>
                    <a:pt x="55880" y="1103458"/>
                    <a:pt x="0" y="1047578"/>
                    <a:pt x="0" y="978998"/>
                  </a:cubicBezTo>
                  <a:lnTo>
                    <a:pt x="0" y="124460"/>
                  </a:lnTo>
                  <a:cubicBezTo>
                    <a:pt x="0" y="55880"/>
                    <a:pt x="55880" y="0"/>
                    <a:pt x="124460" y="0"/>
                  </a:cubicBezTo>
                  <a:lnTo>
                    <a:pt x="3656295" y="0"/>
                  </a:lnTo>
                  <a:cubicBezTo>
                    <a:pt x="3724875" y="0"/>
                    <a:pt x="3780756" y="55880"/>
                    <a:pt x="3780756" y="124460"/>
                  </a:cubicBezTo>
                  <a:lnTo>
                    <a:pt x="3780756" y="978998"/>
                  </a:lnTo>
                  <a:cubicBezTo>
                    <a:pt x="3780756" y="1047578"/>
                    <a:pt x="3724875" y="1103458"/>
                    <a:pt x="3656295" y="1103458"/>
                  </a:cubicBezTo>
                  <a:close/>
                </a:path>
              </a:pathLst>
            </a:custGeom>
            <a:solidFill>
              <a:srgbClr val="FFFFFF"/>
            </a:solidFill>
          </p:spPr>
        </p:sp>
      </p:grpSp>
      <p:sp>
        <p:nvSpPr>
          <p:cNvPr id="31" name="Rectangle 30"/>
          <p:cNvSpPr/>
          <p:nvPr/>
        </p:nvSpPr>
        <p:spPr>
          <a:xfrm>
            <a:off x="3352800" y="178907"/>
            <a:ext cx="11207174" cy="1015663"/>
          </a:xfrm>
          <a:prstGeom prst="rect">
            <a:avLst/>
          </a:prstGeom>
        </p:spPr>
        <p:txBody>
          <a:bodyPr wrap="square">
            <a:spAutoFit/>
          </a:bodyPr>
          <a:lstStyle/>
          <a:p>
            <a:pPr algn="ctr">
              <a:spcBef>
                <a:spcPct val="0"/>
              </a:spcBef>
            </a:pPr>
            <a:r>
              <a:rPr lang="vi-VN" sz="3000" b="1">
                <a:solidFill>
                  <a:srgbClr val="3E88BD"/>
                </a:solidFill>
                <a:latin typeface="+mj-lt"/>
                <a:ea typeface="Gadugi" pitchFamily="34" charset="0"/>
                <a:cs typeface="Bungee"/>
              </a:rPr>
              <a:t>Biểu mẫu số 4 - Cấp tỉnh Tổng hợp tình hình sử dụng nước sinh hoạt năm </a:t>
            </a:r>
            <a:r>
              <a:rPr lang="en-US" sz="3000" b="1" smtClean="0">
                <a:solidFill>
                  <a:srgbClr val="3E88BD"/>
                </a:solidFill>
                <a:latin typeface="+mj-lt"/>
                <a:ea typeface="Gadugi" pitchFamily="34" charset="0"/>
                <a:cs typeface="Bungee"/>
              </a:rPr>
              <a:t>2025 tỉnh </a:t>
            </a:r>
            <a:r>
              <a:rPr lang="en-US" sz="3000" b="1">
                <a:solidFill>
                  <a:srgbClr val="3E88BD"/>
                </a:solidFill>
                <a:latin typeface="+mj-lt"/>
                <a:ea typeface="Gadugi" pitchFamily="34" charset="0"/>
                <a:cs typeface="Bungee"/>
              </a:rPr>
              <a:t>Đắk Lắk</a:t>
            </a:r>
          </a:p>
        </p:txBody>
      </p:sp>
      <p:sp>
        <p:nvSpPr>
          <p:cNvPr id="6" name="Rounded Rectangle 5"/>
          <p:cNvSpPr/>
          <p:nvPr/>
        </p:nvSpPr>
        <p:spPr>
          <a:xfrm>
            <a:off x="1447800" y="8420100"/>
            <a:ext cx="3412884" cy="7546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a:latin typeface="Times New Roman" pitchFamily="18" charset="0"/>
                <a:cs typeface="Times New Roman" pitchFamily="18" charset="0"/>
              </a:rPr>
              <a:t>Coppy từ dòng tổng </a:t>
            </a:r>
            <a:r>
              <a:rPr lang="en-US" sz="2000" smtClean="0">
                <a:latin typeface="Times New Roman" pitchFamily="18" charset="0"/>
                <a:cs typeface="Times New Roman" pitchFamily="18" charset="0"/>
              </a:rPr>
              <a:t>của cấp xã</a:t>
            </a:r>
            <a:endParaRPr lang="en-US" sz="200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8299"/>
            <a:ext cx="18152157" cy="559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164530"/>
            <a:ext cx="18152157" cy="56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a:stCxn id="6" idx="0"/>
          </p:cNvCxnSpPr>
          <p:nvPr/>
        </p:nvCxnSpPr>
        <p:spPr>
          <a:xfrm flipH="1" flipV="1">
            <a:off x="990600" y="5676901"/>
            <a:ext cx="2163642" cy="2743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255501"/>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6324064"/>
            <a:ext cx="18288000" cy="7657564"/>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3555657" y="350445"/>
            <a:ext cx="11176686" cy="1287854"/>
            <a:chOff x="0" y="0"/>
            <a:chExt cx="3780755" cy="1103458"/>
          </a:xfrm>
        </p:grpSpPr>
        <p:sp>
          <p:nvSpPr>
            <p:cNvPr id="5" name="Freeform 5"/>
            <p:cNvSpPr/>
            <p:nvPr/>
          </p:nvSpPr>
          <p:spPr>
            <a:xfrm>
              <a:off x="0" y="0"/>
              <a:ext cx="3780756" cy="1103458"/>
            </a:xfrm>
            <a:custGeom>
              <a:avLst/>
              <a:gdLst/>
              <a:ahLst/>
              <a:cxnLst/>
              <a:rect l="l" t="t" r="r" b="b"/>
              <a:pathLst>
                <a:path w="3780756" h="1103458">
                  <a:moveTo>
                    <a:pt x="3656295" y="1103458"/>
                  </a:moveTo>
                  <a:lnTo>
                    <a:pt x="124460" y="1103458"/>
                  </a:lnTo>
                  <a:cubicBezTo>
                    <a:pt x="55880" y="1103458"/>
                    <a:pt x="0" y="1047578"/>
                    <a:pt x="0" y="978998"/>
                  </a:cubicBezTo>
                  <a:lnTo>
                    <a:pt x="0" y="124460"/>
                  </a:lnTo>
                  <a:cubicBezTo>
                    <a:pt x="0" y="55880"/>
                    <a:pt x="55880" y="0"/>
                    <a:pt x="124460" y="0"/>
                  </a:cubicBezTo>
                  <a:lnTo>
                    <a:pt x="3656295" y="0"/>
                  </a:lnTo>
                  <a:cubicBezTo>
                    <a:pt x="3724875" y="0"/>
                    <a:pt x="3780756" y="55880"/>
                    <a:pt x="3780756" y="124460"/>
                  </a:cubicBezTo>
                  <a:lnTo>
                    <a:pt x="3780756" y="978998"/>
                  </a:lnTo>
                  <a:cubicBezTo>
                    <a:pt x="3780756" y="1047578"/>
                    <a:pt x="3724875" y="1103458"/>
                    <a:pt x="3656295" y="1103458"/>
                  </a:cubicBezTo>
                  <a:close/>
                </a:path>
              </a:pathLst>
            </a:custGeom>
            <a:solidFill>
              <a:srgbClr val="FFFFFF"/>
            </a:solidFill>
          </p:spPr>
        </p:sp>
      </p:grpSp>
      <p:sp>
        <p:nvSpPr>
          <p:cNvPr id="31" name="Rectangle 30"/>
          <p:cNvSpPr/>
          <p:nvPr/>
        </p:nvSpPr>
        <p:spPr>
          <a:xfrm>
            <a:off x="3352800" y="137343"/>
            <a:ext cx="11582400" cy="1477328"/>
          </a:xfrm>
          <a:prstGeom prst="rect">
            <a:avLst/>
          </a:prstGeom>
        </p:spPr>
        <p:txBody>
          <a:bodyPr wrap="square">
            <a:spAutoFit/>
          </a:bodyPr>
          <a:lstStyle/>
          <a:p>
            <a:pPr algn="ctr">
              <a:spcBef>
                <a:spcPct val="0"/>
              </a:spcBef>
            </a:pPr>
            <a:r>
              <a:rPr lang="vi-VN" sz="3000" b="1">
                <a:solidFill>
                  <a:srgbClr val="3E88BD"/>
                </a:solidFill>
                <a:latin typeface="+mj-lt"/>
                <a:ea typeface="Gadugi" pitchFamily="34" charset="0"/>
                <a:cs typeface="Bungee"/>
              </a:rPr>
              <a:t>Biểu mẫu số 5: Cấp xã và tỉnh</a:t>
            </a:r>
            <a:r>
              <a:rPr lang="vi-VN" sz="3000" b="1" smtClean="0">
                <a:solidFill>
                  <a:srgbClr val="3E88BD"/>
                </a:solidFill>
                <a:latin typeface="+mj-lt"/>
                <a:ea typeface="Gadugi" pitchFamily="34" charset="0"/>
                <a:cs typeface="Bungee"/>
              </a:rPr>
              <a:t>*</a:t>
            </a:r>
            <a:endParaRPr lang="en-US" sz="3000" b="1" smtClean="0">
              <a:solidFill>
                <a:srgbClr val="3E88BD"/>
              </a:solidFill>
              <a:latin typeface="+mj-lt"/>
              <a:ea typeface="Gadugi" pitchFamily="34" charset="0"/>
              <a:cs typeface="Bungee"/>
            </a:endParaRPr>
          </a:p>
          <a:p>
            <a:pPr algn="ctr">
              <a:spcBef>
                <a:spcPct val="0"/>
              </a:spcBef>
            </a:pPr>
            <a:r>
              <a:rPr lang="vi-VN" sz="3000" b="1">
                <a:solidFill>
                  <a:srgbClr val="3E88BD"/>
                </a:solidFill>
                <a:latin typeface="+mj-lt"/>
                <a:ea typeface="Gadugi" pitchFamily="34" charset="0"/>
                <a:cs typeface="Bungee"/>
              </a:rPr>
              <a:t>Cập nhật mô hình quản lý, loại hình và hiệu quả sử dụng của công trình cấp nước sạch nông thôn tập trung</a:t>
            </a:r>
            <a:endParaRPr lang="en-US" sz="3000" b="1">
              <a:solidFill>
                <a:srgbClr val="3E88BD"/>
              </a:solidFill>
              <a:latin typeface="+mj-lt"/>
              <a:ea typeface="Gadugi" pitchFamily="34" charset="0"/>
              <a:cs typeface="Bungee"/>
            </a:endParaRPr>
          </a:p>
        </p:txBody>
      </p:sp>
      <p:graphicFrame>
        <p:nvGraphicFramePr>
          <p:cNvPr id="7" name="Table 6"/>
          <p:cNvGraphicFramePr>
            <a:graphicFrameLocks noGrp="1"/>
          </p:cNvGraphicFramePr>
          <p:nvPr>
            <p:extLst>
              <p:ext uri="{D42A27DB-BD31-4B8C-83A1-F6EECF244321}">
                <p14:modId xmlns:p14="http://schemas.microsoft.com/office/powerpoint/2010/main" val="219934303"/>
              </p:ext>
            </p:extLst>
          </p:nvPr>
        </p:nvGraphicFramePr>
        <p:xfrm>
          <a:off x="457200" y="1676399"/>
          <a:ext cx="17449797" cy="4953000"/>
        </p:xfrm>
        <a:graphic>
          <a:graphicData uri="http://schemas.openxmlformats.org/drawingml/2006/table">
            <a:tbl>
              <a:tblPr/>
              <a:tblGrid>
                <a:gridCol w="967708"/>
                <a:gridCol w="1978152"/>
                <a:gridCol w="906420"/>
                <a:gridCol w="1133025"/>
                <a:gridCol w="679815"/>
                <a:gridCol w="624984"/>
                <a:gridCol w="967708"/>
                <a:gridCol w="967708"/>
                <a:gridCol w="967708"/>
                <a:gridCol w="1995899"/>
                <a:gridCol w="967708"/>
                <a:gridCol w="967708"/>
                <a:gridCol w="967708"/>
                <a:gridCol w="1176325"/>
                <a:gridCol w="1181497"/>
                <a:gridCol w="999724"/>
              </a:tblGrid>
              <a:tr h="335880">
                <a:tc rowSpan="3">
                  <a:txBody>
                    <a:bodyPr/>
                    <a:lstStyle/>
                    <a:p>
                      <a:pPr algn="ctr" fontAlgn="ctr"/>
                      <a:r>
                        <a:rPr lang="en-US" sz="2500" b="1" i="1" u="none" strike="noStrike">
                          <a:solidFill>
                            <a:srgbClr val="000000"/>
                          </a:solidFill>
                          <a:effectLst/>
                          <a:latin typeface="Times New Roman"/>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2500" b="1" i="1" u="none" strike="noStrike">
                          <a:solidFill>
                            <a:srgbClr val="000000"/>
                          </a:solidFill>
                          <a:effectLst/>
                          <a:latin typeface="Times New Roman"/>
                        </a:rPr>
                        <a:t>Công trình**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500" b="1" i="1" u="none" strike="noStrike">
                          <a:solidFill>
                            <a:srgbClr val="000000"/>
                          </a:solidFill>
                          <a:effectLst/>
                          <a:latin typeface="Times New Roman"/>
                        </a:rPr>
                        <a:t>Loại hình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algn="ctr" fontAlgn="ctr"/>
                      <a:r>
                        <a:rPr lang="en-US" sz="2500" b="1" i="1" u="none" strike="noStrike">
                          <a:solidFill>
                            <a:srgbClr val="000000"/>
                          </a:solidFill>
                          <a:effectLst/>
                          <a:latin typeface="Times New Roman"/>
                        </a:rPr>
                        <a:t>Công suất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ctr"/>
                      <a:r>
                        <a:rPr lang="vi-VN" sz="2500" b="1" i="0" u="none" strike="noStrike">
                          <a:solidFill>
                            <a:srgbClr val="000000"/>
                          </a:solidFill>
                          <a:effectLst/>
                          <a:latin typeface="Times New Roman"/>
                        </a:rPr>
                        <a:t>Cấp nước sinh hoạt đạt chuẩn bình quân đầu người (lít/người/ngđ)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vi-VN" sz="2500" b="1" i="0" u="none" strike="noStrike">
                          <a:solidFill>
                            <a:srgbClr val="000000"/>
                          </a:solidFill>
                          <a:effectLst/>
                          <a:latin typeface="Times New Roman"/>
                        </a:rPr>
                        <a:t>Giá bán nước (đ/m</a:t>
                      </a:r>
                      <a:r>
                        <a:rPr lang="vi-VN" sz="2500" b="1" i="0" u="none" strike="noStrike" baseline="30000">
                          <a:solidFill>
                            <a:srgbClr val="000000"/>
                          </a:solidFill>
                          <a:effectLst/>
                          <a:latin typeface="Times New Roman"/>
                        </a:rPr>
                        <a:t>3</a:t>
                      </a:r>
                      <a:r>
                        <a:rPr lang="vi-VN" sz="2500" b="1" i="0" u="none" strike="noStrike">
                          <a:solidFill>
                            <a:srgbClr val="000000"/>
                          </a:solidFill>
                          <a:effectLst/>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US" sz="2500" b="1" i="1" u="none" strike="noStrike">
                          <a:solidFill>
                            <a:srgbClr val="000000"/>
                          </a:solidFill>
                          <a:effectLst/>
                          <a:latin typeface="Times New Roman"/>
                        </a:rPr>
                        <a:t>Loại hình quản lý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880">
                <a:tc vMerge="1">
                  <a:txBody>
                    <a:bodyPr/>
                    <a:lstStyle/>
                    <a:p>
                      <a:endParaRPr lang="en-US"/>
                    </a:p>
                  </a:txBody>
                  <a:tcPr/>
                </a:tc>
                <a:tc vMerge="1">
                  <a:txBody>
                    <a:bodyPr/>
                    <a:lstStyle/>
                    <a:p>
                      <a:endParaRPr lang="en-US"/>
                    </a:p>
                  </a:txBody>
                  <a:tcPr/>
                </a:tc>
                <a:tc rowSpan="2">
                  <a:txBody>
                    <a:bodyPr/>
                    <a:lstStyle/>
                    <a:p>
                      <a:pPr algn="ctr" fontAlgn="ctr"/>
                      <a:r>
                        <a:rPr lang="vi-VN" sz="2500" b="1" i="1" u="none" strike="noStrike">
                          <a:solidFill>
                            <a:srgbClr val="000000"/>
                          </a:solidFill>
                          <a:effectLst/>
                          <a:latin typeface="Times New Roman"/>
                        </a:rPr>
                        <a:t>Bơm dẫn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2500" b="1" i="1" u="none" strike="noStrike">
                          <a:solidFill>
                            <a:srgbClr val="000000"/>
                          </a:solidFill>
                          <a:effectLst/>
                          <a:latin typeface="Times New Roman"/>
                        </a:rPr>
                        <a:t>Tự chảy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500" b="1" i="1" u="none" strike="noStrike">
                          <a:solidFill>
                            <a:srgbClr val="000000"/>
                          </a:solidFill>
                          <a:effectLst/>
                          <a:latin typeface="Times New Roman"/>
                        </a:rPr>
                        <a:t>Thiết kế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2500" b="1" i="1" u="none" strike="noStrike">
                          <a:solidFill>
                            <a:srgbClr val="000000"/>
                          </a:solidFill>
                          <a:effectLst/>
                          <a:latin typeface="Times New Roman"/>
                        </a:rPr>
                        <a:t>Sử dụng thực tế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vi-VN" sz="2500" b="1" i="1" u="none" strike="noStrike">
                          <a:solidFill>
                            <a:srgbClr val="000000"/>
                          </a:solidFill>
                          <a:effectLst/>
                          <a:latin typeface="Times New Roman"/>
                        </a:rPr>
                        <a:t>Tỷ lệ % đấu nối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algn="ctr" fontAlgn="ctr"/>
                      <a:r>
                        <a:rPr lang="vi-VN" sz="2500" b="1" i="1" u="none" strike="noStrike">
                          <a:solidFill>
                            <a:srgbClr val="000000"/>
                          </a:solidFill>
                          <a:effectLst/>
                          <a:latin typeface="Times New Roman"/>
                        </a:rPr>
                        <a:t>Cộng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2500" b="1" i="1" u="none" strike="noStrike">
                          <a:solidFill>
                            <a:srgbClr val="000000"/>
                          </a:solidFill>
                          <a:effectLst/>
                          <a:latin typeface="Times New Roman"/>
                        </a:rPr>
                        <a:t>Hợp tác xã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vi-VN" sz="2500" b="1" i="1" u="none" strike="noStrike">
                          <a:solidFill>
                            <a:srgbClr val="000000"/>
                          </a:solidFill>
                          <a:effectLst/>
                          <a:latin typeface="Times New Roman"/>
                        </a:rPr>
                        <a:t>Đơn vị sự nghiệp có thu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2500" b="1" i="1" u="none" strike="noStrike">
                          <a:solidFill>
                            <a:srgbClr val="000000"/>
                          </a:solidFill>
                          <a:effectLst/>
                          <a:latin typeface="Times New Roman"/>
                        </a:rPr>
                        <a:t>Doanh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2500" b="1" i="1" u="none" strike="noStrike">
                          <a:solidFill>
                            <a:srgbClr val="000000"/>
                          </a:solidFill>
                          <a:effectLst/>
                          <a:latin typeface="Times New Roman"/>
                        </a:rPr>
                        <a:t>Khác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96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vi-VN" sz="2500" b="1" i="1" u="none" strike="noStrike">
                          <a:solidFill>
                            <a:srgbClr val="000000"/>
                          </a:solidFill>
                          <a:effectLst/>
                          <a:latin typeface="Times New Roman"/>
                        </a:rPr>
                        <a:t>m</a:t>
                      </a:r>
                      <a:r>
                        <a:rPr lang="vi-VN" sz="2500" b="1" i="1" u="none" strike="noStrike" baseline="30000">
                          <a:solidFill>
                            <a:srgbClr val="000000"/>
                          </a:solidFill>
                          <a:effectLst/>
                          <a:latin typeface="Times New Roman"/>
                        </a:rPr>
                        <a:t>3</a:t>
                      </a:r>
                      <a:r>
                        <a:rPr lang="vi-VN" sz="2500" b="1" i="1" u="none" strike="noStrike">
                          <a:solidFill>
                            <a:srgbClr val="000000"/>
                          </a:solidFill>
                          <a:effectLst/>
                          <a:latin typeface="Times New Roman"/>
                        </a:rPr>
                        <a:t>/ngđ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2500" b="1" i="1" u="none" strike="noStrike">
                          <a:solidFill>
                            <a:srgbClr val="000000"/>
                          </a:solidFill>
                          <a:effectLst/>
                          <a:latin typeface="Times New Roman"/>
                        </a:rPr>
                        <a:t>m</a:t>
                      </a:r>
                      <a:r>
                        <a:rPr lang="vi-VN" sz="2500" b="1" i="1" u="none" strike="noStrike" baseline="30000">
                          <a:solidFill>
                            <a:srgbClr val="000000"/>
                          </a:solidFill>
                          <a:effectLst/>
                          <a:latin typeface="Times New Roman"/>
                        </a:rPr>
                        <a:t>3</a:t>
                      </a:r>
                      <a:r>
                        <a:rPr lang="vi-VN" sz="2500" b="1" i="1" u="none" strike="noStrike">
                          <a:solidFill>
                            <a:srgbClr val="000000"/>
                          </a:solidFill>
                          <a:effectLst/>
                          <a:latin typeface="Times New Roman"/>
                        </a:rPr>
                        <a:t>/ngđ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886">
                <a:tc>
                  <a:txBody>
                    <a:bodyPr/>
                    <a:lstStyle/>
                    <a:p>
                      <a:pPr algn="ctr" fontAlgn="ctr"/>
                      <a:r>
                        <a:rPr lang="en-US" sz="2500" b="1" i="1"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030">
                <a:tc>
                  <a:txBody>
                    <a:bodyPr/>
                    <a:lstStyle/>
                    <a:p>
                      <a:pPr algn="ctr" fontAlgn="ctr"/>
                      <a:r>
                        <a:rPr lang="en-US" sz="25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vi-VN" sz="2500" b="0" i="0" u="none" strike="noStrike">
                          <a:solidFill>
                            <a:srgbClr val="000000"/>
                          </a:solidFill>
                          <a:effectLst/>
                          <a:latin typeface="Times New Roman"/>
                        </a:rPr>
                        <a:t>Ví dụ: Trạm cấp nước xã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500" b="0" i="0" u="none" strike="noStrike">
                          <a:solidFill>
                            <a:srgbClr val="000000"/>
                          </a:solidFill>
                          <a:effectLst/>
                          <a:latin typeface="Times New Roman"/>
                        </a:rPr>
                        <a:t>100</a:t>
                      </a:r>
                      <a:endParaRPr lang="en-US" sz="2500" b="0"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113,6363636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5700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880">
                <a:tc>
                  <a:txBody>
                    <a:bodyPr/>
                    <a:lstStyle/>
                    <a:p>
                      <a:pPr algn="ctr" fontAlgn="ctr"/>
                      <a:r>
                        <a:rPr lang="en-US" sz="25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vi-VN" sz="2500" b="0" i="0" u="none" strike="noStrike">
                          <a:solidFill>
                            <a:srgbClr val="000000"/>
                          </a:solidFill>
                          <a:effectLst/>
                          <a:latin typeface="Times New Roman"/>
                        </a:rPr>
                        <a:t>Trạm nước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5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880">
                <a:tc>
                  <a:txBody>
                    <a:bodyPr/>
                    <a:lstStyle/>
                    <a:p>
                      <a:pPr algn="ctr" fontAlgn="ctr"/>
                      <a:r>
                        <a:rPr lang="en-US" sz="2500" b="0" i="0" u="none" strike="noStrike">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880">
                <a:tc>
                  <a:txBody>
                    <a:bodyPr/>
                    <a:lstStyle/>
                    <a:p>
                      <a:pPr algn="ctr" fontAlgn="ctr"/>
                      <a:r>
                        <a:rPr lang="en-US" sz="2500" b="0" i="0" u="none" strike="noStrike">
                          <a:solidFill>
                            <a:srgbClr val="000000"/>
                          </a:solidFill>
                          <a:effectLst/>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500" b="1" i="1"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500" b="1" i="1"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880">
                <a:tc>
                  <a:txBody>
                    <a:bodyPr/>
                    <a:lstStyle/>
                    <a:p>
                      <a:pPr algn="ctr" fontAlgn="ctr"/>
                      <a:r>
                        <a:rPr lang="en-US" sz="25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0"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500" b="1" i="1"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5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Text Box 54"/>
          <p:cNvSpPr txBox="1">
            <a:spLocks noChangeArrowheads="1"/>
          </p:cNvSpPr>
          <p:nvPr/>
        </p:nvSpPr>
        <p:spPr>
          <a:xfrm>
            <a:off x="304800" y="7277100"/>
            <a:ext cx="2057400" cy="1295400"/>
          </a:xfrm>
          <a:prstGeom prst="rect">
            <a:avLst/>
          </a:prstGeom>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ct val="115000"/>
              </a:lnSpc>
              <a:spcAft>
                <a:spcPts val="10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Đánh số 1 vào ô tương ứng với các cột (3, 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p:cNvCxnSpPr/>
          <p:nvPr/>
        </p:nvCxnSpPr>
        <p:spPr>
          <a:xfrm flipV="1">
            <a:off x="914400" y="5295900"/>
            <a:ext cx="2641257"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 Box 52"/>
          <p:cNvSpPr txBox="1">
            <a:spLocks noChangeArrowheads="1"/>
          </p:cNvSpPr>
          <p:nvPr/>
        </p:nvSpPr>
        <p:spPr>
          <a:xfrm>
            <a:off x="2667000" y="7486606"/>
            <a:ext cx="2286000" cy="876387"/>
          </a:xfrm>
          <a:prstGeom prst="rect">
            <a:avLst/>
          </a:prstGeom>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ct val="115000"/>
              </a:lnSpc>
              <a:spcAft>
                <a:spcPts val="10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Tính trung bình 3 tháng gần nhất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Arrow Connector 20"/>
          <p:cNvCxnSpPr/>
          <p:nvPr/>
        </p:nvCxnSpPr>
        <p:spPr>
          <a:xfrm flipV="1">
            <a:off x="3352800" y="4838700"/>
            <a:ext cx="3733800" cy="2647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 Box 57"/>
          <p:cNvSpPr txBox="1">
            <a:spLocks noChangeArrowheads="1"/>
          </p:cNvSpPr>
          <p:nvPr/>
        </p:nvSpPr>
        <p:spPr bwMode="auto">
          <a:xfrm>
            <a:off x="5562600" y="6972300"/>
            <a:ext cx="5029200" cy="2130136"/>
          </a:xfrm>
          <a:prstGeom prst="rect">
            <a:avLst/>
          </a:prstGeom>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5000"/>
              </a:lnSpc>
              <a:spcAft>
                <a:spcPts val="10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Chia tỷ lệ cho cột (9) </a:t>
            </a:r>
          </a:p>
          <a:p>
            <a:pPr>
              <a:lnSpc>
                <a:spcPct val="115000"/>
              </a:lnSpc>
              <a:spcAft>
                <a:spcPts val="1000"/>
              </a:spcAft>
            </a:pPr>
            <a:endParaRPr lang="en-US" sz="22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Tỷ lệ =                                             X </a:t>
            </a:r>
            <a:r>
              <a:rPr lang="en-US" sz="2200">
                <a:effectLst/>
                <a:latin typeface="Times New Roman" panose="02020603050405020304" pitchFamily="18" charset="0"/>
                <a:ea typeface="Calibri" panose="020F0502020204030204" pitchFamily="34" charset="0"/>
                <a:cs typeface="Times New Roman" panose="02020603050405020304" pitchFamily="18" charset="0"/>
              </a:rPr>
              <a:t>100</a:t>
            </a:r>
          </a:p>
          <a:p>
            <a:pPr>
              <a:lnSpc>
                <a:spcPct val="115000"/>
              </a:lnSpc>
              <a:spcAft>
                <a:spcPts val="10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59"/>
          <p:cNvSpPr txBox="1">
            <a:spLocks noChangeArrowheads="1"/>
          </p:cNvSpPr>
          <p:nvPr/>
        </p:nvSpPr>
        <p:spPr bwMode="auto">
          <a:xfrm>
            <a:off x="6477000" y="7717826"/>
            <a:ext cx="2895600" cy="876300"/>
          </a:xfrm>
          <a:prstGeom prst="rect">
            <a:avLst/>
          </a:prstGeom>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100"/>
              </a:lnSpc>
              <a:spcBef>
                <a:spcPts val="600"/>
              </a:spcBef>
              <a:spcAft>
                <a:spcPts val="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100"/>
              </a:lnSpc>
              <a:spcBef>
                <a:spcPts val="600"/>
              </a:spcBef>
              <a:spcAft>
                <a:spcPts val="0"/>
              </a:spcAf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a:effectLst/>
                <a:latin typeface="Times New Roman" panose="02020603050405020304" pitchFamily="18" charset="0"/>
                <a:ea typeface="Calibri" panose="020F0502020204030204" pitchFamily="34" charset="0"/>
                <a:cs typeface="Times New Roman" panose="02020603050405020304" pitchFamily="18" charset="0"/>
              </a:rPr>
              <a:t>Hộ sử dụng thực tế  (8)             </a:t>
            </a:r>
            <a:endParaRPr lang="en-US" sz="22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100"/>
              </a:lnSpc>
              <a:spcAft>
                <a:spcPts val="0"/>
              </a:spcAft>
            </a:pPr>
            <a:endParaRPr lang="en-US" sz="220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100"/>
              </a:lnSpc>
              <a:spcAft>
                <a:spcPts val="0"/>
              </a:spcAft>
            </a:pPr>
            <a:endParaRPr lang="en-US" sz="22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100"/>
              </a:lnSpc>
              <a:spcAft>
                <a:spcPts val="0"/>
              </a:spcAf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Số </a:t>
            </a:r>
            <a:r>
              <a:rPr lang="en-US" sz="2200">
                <a:effectLst/>
                <a:latin typeface="Times New Roman" panose="02020603050405020304" pitchFamily="18" charset="0"/>
                <a:ea typeface="Calibri" panose="020F0502020204030204" pitchFamily="34" charset="0"/>
                <a:cs typeface="Times New Roman" panose="02020603050405020304" pitchFamily="18" charset="0"/>
              </a:rPr>
              <a:t>hộ thiết kế (6)</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Straight Connector 22"/>
          <p:cNvCxnSpPr/>
          <p:nvPr/>
        </p:nvCxnSpPr>
        <p:spPr>
          <a:xfrm>
            <a:off x="7003474" y="8186262"/>
            <a:ext cx="17941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620000" y="4838700"/>
            <a:ext cx="13716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 Box 53"/>
          <p:cNvSpPr txBox="1">
            <a:spLocks noChangeArrowheads="1"/>
          </p:cNvSpPr>
          <p:nvPr/>
        </p:nvSpPr>
        <p:spPr>
          <a:xfrm>
            <a:off x="11132127" y="7001063"/>
            <a:ext cx="3810000" cy="2101373"/>
          </a:xfrm>
          <a:prstGeom prst="rect">
            <a:avLst/>
          </a:prstGeom>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ct val="115000"/>
              </a:lnSpc>
              <a:spcAft>
                <a:spcPts val="10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Lượng nước bình quân đầu người/ng.đ cột (10) = cột (7) x 1000/(cột (8) x số người trung bình/hộ).</a:t>
            </a:r>
            <a:r>
              <a:rPr lang="en-US" sz="2200" baseline="0">
                <a:effectLst/>
                <a:latin typeface="Times New Roman" panose="02020603050405020304" pitchFamily="18" charset="0"/>
                <a:ea typeface="Calibri" panose="020F0502020204030204" pitchFamily="34" charset="0"/>
                <a:cs typeface="Times New Roman" panose="02020603050405020304" pitchFamily="18" charset="0"/>
              </a:rPr>
              <a:t> Bình quân 4.4 người/hộ</a:t>
            </a:r>
            <a:r>
              <a:rPr lang="en-US" sz="2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49" name="Straight Arrow Connector 2048"/>
          <p:cNvCxnSpPr/>
          <p:nvPr/>
        </p:nvCxnSpPr>
        <p:spPr>
          <a:xfrm flipH="1" flipV="1">
            <a:off x="10591800" y="4838700"/>
            <a:ext cx="22860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 Box 51"/>
          <p:cNvSpPr txBox="1">
            <a:spLocks noChangeArrowheads="1"/>
          </p:cNvSpPr>
          <p:nvPr/>
        </p:nvSpPr>
        <p:spPr>
          <a:xfrm>
            <a:off x="15392400" y="7158081"/>
            <a:ext cx="2286000" cy="1643020"/>
          </a:xfrm>
          <a:prstGeom prst="rect">
            <a:avLst/>
          </a:prstGeom>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ct val="115000"/>
              </a:lnSpc>
              <a:spcAft>
                <a:spcPts val="10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Đánh số 1 vào ô tương ứng loại hình quản lý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53" name="Straight Arrow Connector 2052"/>
          <p:cNvCxnSpPr>
            <a:stCxn id="39" idx="0"/>
          </p:cNvCxnSpPr>
          <p:nvPr/>
        </p:nvCxnSpPr>
        <p:spPr>
          <a:xfrm flipH="1" flipV="1">
            <a:off x="15392400" y="5600701"/>
            <a:ext cx="1143000" cy="1557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49384" y="9185564"/>
            <a:ext cx="18135600" cy="1061829"/>
          </a:xfrm>
          <a:prstGeom prst="rect">
            <a:avLst/>
          </a:prstGeom>
        </p:spPr>
        <p:txBody>
          <a:bodyPr wrap="square">
            <a:spAutoFit/>
          </a:bodyPr>
          <a:lstStyle/>
          <a:p>
            <a:r>
              <a:rPr lang="en-US" sz="2100" i="1">
                <a:latin typeface="Times New Roman" pitchFamily="18" charset="0"/>
                <a:cs typeface="Times New Roman" pitchFamily="18" charset="0"/>
              </a:rPr>
              <a:t>*Cấp xã cập nhật các công trình nội xã, cấp tỉnh cập nhật các công trình liên xã</a:t>
            </a:r>
            <a:endParaRPr lang="en-US" sz="2100">
              <a:latin typeface="Times New Roman" pitchFamily="18" charset="0"/>
              <a:cs typeface="Times New Roman" pitchFamily="18" charset="0"/>
            </a:endParaRPr>
          </a:p>
          <a:p>
            <a:r>
              <a:rPr lang="en-US" sz="2100" i="1">
                <a:latin typeface="Times New Roman" pitchFamily="18" charset="0"/>
                <a:cs typeface="Times New Roman" pitchFamily="18" charset="0"/>
              </a:rPr>
              <a:t>** Công trình: Ghi tên công trình theo quyết định phê duyệt dự án, trường hợp không có quyết định thì ghi theo tên các đơn vị hành chính vùng cấp nước. Ví dụ: CTCN liên các thôn/bản.....; CTCN xã ....   </a:t>
            </a:r>
            <a:endParaRPr lang="en-US" sz="2100">
              <a:latin typeface="Times New Roman" pitchFamily="18" charset="0"/>
              <a:cs typeface="Times New Roman" pitchFamily="18" charset="0"/>
            </a:endParaRPr>
          </a:p>
        </p:txBody>
      </p:sp>
    </p:spTree>
    <p:extLst>
      <p:ext uri="{BB962C8B-B14F-4D97-AF65-F5344CB8AC3E}">
        <p14:creationId xmlns:p14="http://schemas.microsoft.com/office/powerpoint/2010/main" val="3448280974"/>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6324064"/>
            <a:ext cx="18288000" cy="7657564"/>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3200400" y="350445"/>
            <a:ext cx="12191999" cy="1287854"/>
            <a:chOff x="0" y="0"/>
            <a:chExt cx="3780755" cy="1103458"/>
          </a:xfrm>
        </p:grpSpPr>
        <p:sp>
          <p:nvSpPr>
            <p:cNvPr id="5" name="Freeform 5"/>
            <p:cNvSpPr/>
            <p:nvPr/>
          </p:nvSpPr>
          <p:spPr>
            <a:xfrm>
              <a:off x="0" y="0"/>
              <a:ext cx="3780756" cy="1103458"/>
            </a:xfrm>
            <a:custGeom>
              <a:avLst/>
              <a:gdLst/>
              <a:ahLst/>
              <a:cxnLst/>
              <a:rect l="l" t="t" r="r" b="b"/>
              <a:pathLst>
                <a:path w="3780756" h="1103458">
                  <a:moveTo>
                    <a:pt x="3656295" y="1103458"/>
                  </a:moveTo>
                  <a:lnTo>
                    <a:pt x="124460" y="1103458"/>
                  </a:lnTo>
                  <a:cubicBezTo>
                    <a:pt x="55880" y="1103458"/>
                    <a:pt x="0" y="1047578"/>
                    <a:pt x="0" y="978998"/>
                  </a:cubicBezTo>
                  <a:lnTo>
                    <a:pt x="0" y="124460"/>
                  </a:lnTo>
                  <a:cubicBezTo>
                    <a:pt x="0" y="55880"/>
                    <a:pt x="55880" y="0"/>
                    <a:pt x="124460" y="0"/>
                  </a:cubicBezTo>
                  <a:lnTo>
                    <a:pt x="3656295" y="0"/>
                  </a:lnTo>
                  <a:cubicBezTo>
                    <a:pt x="3724875" y="0"/>
                    <a:pt x="3780756" y="55880"/>
                    <a:pt x="3780756" y="124460"/>
                  </a:cubicBezTo>
                  <a:lnTo>
                    <a:pt x="3780756" y="978998"/>
                  </a:lnTo>
                  <a:cubicBezTo>
                    <a:pt x="3780756" y="1047578"/>
                    <a:pt x="3724875" y="1103458"/>
                    <a:pt x="3656295" y="1103458"/>
                  </a:cubicBezTo>
                  <a:close/>
                </a:path>
              </a:pathLst>
            </a:custGeom>
            <a:solidFill>
              <a:srgbClr val="FFFFFF"/>
            </a:solidFill>
          </p:spPr>
        </p:sp>
      </p:grpSp>
      <p:sp>
        <p:nvSpPr>
          <p:cNvPr id="31" name="Rectangle 30"/>
          <p:cNvSpPr/>
          <p:nvPr/>
        </p:nvSpPr>
        <p:spPr>
          <a:xfrm>
            <a:off x="3352800" y="241253"/>
            <a:ext cx="12039600" cy="1015663"/>
          </a:xfrm>
          <a:prstGeom prst="rect">
            <a:avLst/>
          </a:prstGeom>
        </p:spPr>
        <p:txBody>
          <a:bodyPr wrap="square">
            <a:spAutoFit/>
          </a:bodyPr>
          <a:lstStyle/>
          <a:p>
            <a:pPr algn="ctr">
              <a:spcBef>
                <a:spcPct val="0"/>
              </a:spcBef>
            </a:pPr>
            <a:r>
              <a:rPr lang="vi-VN" sz="3000" b="1">
                <a:solidFill>
                  <a:srgbClr val="3E88BD"/>
                </a:solidFill>
                <a:latin typeface="+mj-lt"/>
                <a:ea typeface="Gadugi" pitchFamily="34" charset="0"/>
                <a:cs typeface="Bungee"/>
              </a:rPr>
              <a:t>Biểu mẫu số 6: Cấp xã, </a:t>
            </a:r>
            <a:r>
              <a:rPr lang="vi-VN" sz="3000" b="1" smtClean="0">
                <a:solidFill>
                  <a:srgbClr val="3E88BD"/>
                </a:solidFill>
                <a:latin typeface="+mj-lt"/>
                <a:ea typeface="Gadugi" pitchFamily="34" charset="0"/>
                <a:cs typeface="Bungee"/>
              </a:rPr>
              <a:t>tỉnh</a:t>
            </a:r>
            <a:endParaRPr lang="en-US" sz="3000" b="1" smtClean="0">
              <a:solidFill>
                <a:srgbClr val="3E88BD"/>
              </a:solidFill>
              <a:latin typeface="+mj-lt"/>
              <a:ea typeface="Gadugi" pitchFamily="34" charset="0"/>
              <a:cs typeface="Bungee"/>
            </a:endParaRPr>
          </a:p>
          <a:p>
            <a:pPr algn="ctr">
              <a:spcBef>
                <a:spcPct val="0"/>
              </a:spcBef>
            </a:pPr>
            <a:r>
              <a:rPr lang="vi-VN" sz="3000" b="1">
                <a:solidFill>
                  <a:srgbClr val="3E88BD"/>
                </a:solidFill>
                <a:latin typeface="+mj-lt"/>
                <a:ea typeface="Gadugi" pitchFamily="34" charset="0"/>
                <a:cs typeface="Bungee"/>
              </a:rPr>
              <a:t>Đánh giá mức độ bền vững của công trình cấp nước tập trung nông thôn</a:t>
            </a:r>
            <a:endParaRPr lang="en-US" sz="3000" b="1">
              <a:solidFill>
                <a:srgbClr val="3E88BD"/>
              </a:solidFill>
              <a:latin typeface="+mj-lt"/>
              <a:ea typeface="Gadugi" pitchFamily="34" charset="0"/>
              <a:cs typeface="Bungee"/>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49" y="2095500"/>
            <a:ext cx="17602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49"/>
          <p:cNvSpPr txBox="1">
            <a:spLocks noChangeArrowheads="1"/>
          </p:cNvSpPr>
          <p:nvPr/>
        </p:nvSpPr>
        <p:spPr>
          <a:xfrm>
            <a:off x="2355588" y="1230203"/>
            <a:ext cx="2673611" cy="688268"/>
          </a:xfrm>
          <a:prstGeom prst="rect">
            <a:avLst/>
          </a:prstGeom>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15000"/>
              </a:lnSpc>
              <a:spcAft>
                <a:spcPts val="10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Cho những thôn nào trong xã</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H="1">
            <a:off x="2355588" y="1887298"/>
            <a:ext cx="616212"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 Box 43"/>
          <p:cNvSpPr txBox="1">
            <a:spLocks noChangeArrowheads="1"/>
          </p:cNvSpPr>
          <p:nvPr/>
        </p:nvSpPr>
        <p:spPr>
          <a:xfrm>
            <a:off x="91741" y="6619010"/>
            <a:ext cx="4632659" cy="3276600"/>
          </a:xfrm>
          <a:prstGeom prst="rect">
            <a:avLst/>
          </a:prstGeom>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ct val="112000"/>
              </a:lnSpc>
              <a:spcBef>
                <a:spcPts val="300"/>
              </a:spcBef>
              <a:spcAft>
                <a:spcPts val="300"/>
              </a:spcAft>
            </a:pPr>
            <a:r>
              <a:rPr lang="vi-VN" sz="2000">
                <a:latin typeface="Times New Roman" panose="02020603050405020304" pitchFamily="18" charset="0"/>
                <a:ea typeface="Calibri" panose="020F0502020204030204" pitchFamily="34" charset="0"/>
                <a:cs typeface="Times New Roman" panose="02020603050405020304" pitchFamily="18" charset="0"/>
              </a:rPr>
              <a:t>* Tiêu chí (1), (3), (5): Kiểm tra trực tiếp qua báo cáo nội kiểm, quan sát, phỏng vấn</a:t>
            </a:r>
          </a:p>
          <a:p>
            <a:pPr algn="just">
              <a:lnSpc>
                <a:spcPct val="112000"/>
              </a:lnSpc>
              <a:spcBef>
                <a:spcPts val="300"/>
              </a:spcBef>
              <a:spcAft>
                <a:spcPts val="300"/>
              </a:spcAft>
            </a:pPr>
            <a:r>
              <a:rPr lang="vi-VN" sz="2000">
                <a:latin typeface="Times New Roman" panose="02020603050405020304" pitchFamily="18" charset="0"/>
                <a:ea typeface="Calibri" panose="020F0502020204030204" pitchFamily="34" charset="0"/>
                <a:cs typeface="Times New Roman" panose="02020603050405020304" pitchFamily="18" charset="0"/>
              </a:rPr>
              <a:t>* Tiêu chí (2): Dựa trên kết quả kiểm định của đơn vị quản lý vận hành công trình, TT KSBT tỉnh, TT Y tế  … theo Quy chuẩn QCVN 01-1:2024/BTY.</a:t>
            </a:r>
          </a:p>
          <a:p>
            <a:pPr algn="just">
              <a:lnSpc>
                <a:spcPct val="112000"/>
              </a:lnSpc>
              <a:spcBef>
                <a:spcPts val="300"/>
              </a:spcBef>
              <a:spcAft>
                <a:spcPts val="300"/>
              </a:spcAft>
            </a:pPr>
            <a:r>
              <a:rPr lang="vi-VN" sz="2000">
                <a:latin typeface="Times New Roman" panose="02020603050405020304" pitchFamily="18" charset="0"/>
                <a:ea typeface="Calibri" panose="020F0502020204030204" pitchFamily="34" charset="0"/>
                <a:cs typeface="Times New Roman" panose="02020603050405020304" pitchFamily="18" charset="0"/>
              </a:rPr>
              <a:t>* Tiêu chí (4): Sử dụng kết quả tại cột 9 của Biểu 5</a:t>
            </a:r>
          </a:p>
        </p:txBody>
      </p:sp>
      <p:sp>
        <p:nvSpPr>
          <p:cNvPr id="26" name="Text Box 44"/>
          <p:cNvSpPr txBox="1">
            <a:spLocks noChangeArrowheads="1"/>
          </p:cNvSpPr>
          <p:nvPr/>
        </p:nvSpPr>
        <p:spPr>
          <a:xfrm>
            <a:off x="5043053" y="6622791"/>
            <a:ext cx="7910947" cy="3650035"/>
          </a:xfrm>
          <a:prstGeom prst="rect">
            <a:avLst/>
          </a:prstGeom>
          <a:ln/>
          <a:extLst/>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ct val="115000"/>
              </a:lnSpc>
              <a:spcBef>
                <a:spcPts val="300"/>
              </a:spcBef>
              <a:spcAft>
                <a:spcPts val="300"/>
              </a:spcAft>
            </a:pPr>
            <a:r>
              <a:rPr lang="vi-VN" sz="1500">
                <a:latin typeface="Times New Roman" pitchFamily="18" charset="0"/>
                <a:ea typeface="Tahoma" pitchFamily="34" charset="0"/>
                <a:cs typeface="Times New Roman" pitchFamily="18" charset="0"/>
              </a:rPr>
              <a:t>Tiêu chí số (5) được đánh giá là đạt như sau:</a:t>
            </a:r>
          </a:p>
          <a:p>
            <a:pPr algn="just">
              <a:lnSpc>
                <a:spcPct val="115000"/>
              </a:lnSpc>
              <a:spcBef>
                <a:spcPts val="300"/>
              </a:spcBef>
              <a:spcAft>
                <a:spcPts val="300"/>
              </a:spcAft>
            </a:pPr>
            <a:r>
              <a:rPr lang="vi-VN" sz="1500">
                <a:latin typeface="Times New Roman" pitchFamily="18" charset="0"/>
                <a:ea typeface="Tahoma" pitchFamily="34" charset="0"/>
                <a:cs typeface="Times New Roman" pitchFamily="18" charset="0"/>
              </a:rPr>
              <a:t>- Công trình có quy mô (từ 5.000 m3/ngày đêm trở lên), vừa (từ 1.000-5.000 m3/ngày đêm) hoặc nhóm công trình có tổng công suất từ 3.000m3/ng.đ trở lên phải phải thỏa mãn yêu cầu sau: </a:t>
            </a:r>
          </a:p>
          <a:p>
            <a:pPr algn="just">
              <a:lnSpc>
                <a:spcPct val="115000"/>
              </a:lnSpc>
              <a:spcBef>
                <a:spcPts val="300"/>
              </a:spcBef>
              <a:spcAft>
                <a:spcPts val="300"/>
              </a:spcAft>
            </a:pPr>
            <a:r>
              <a:rPr lang="vi-VN" sz="1500">
                <a:latin typeface="Times New Roman" pitchFamily="18" charset="0"/>
                <a:ea typeface="Tahoma" pitchFamily="34" charset="0"/>
                <a:cs typeface="Times New Roman" pitchFamily="18" charset="0"/>
              </a:rPr>
              <a:t>+ Tối thiểu có 01 cán bộ có trình độ đại học chuyên ngành phù hợp và có 01 năm kinh nghiệm về quản lý khai thác công trình thủy lợi, cấp, thoát nước;</a:t>
            </a:r>
          </a:p>
          <a:p>
            <a:pPr algn="just">
              <a:lnSpc>
                <a:spcPct val="115000"/>
              </a:lnSpc>
              <a:spcBef>
                <a:spcPts val="300"/>
              </a:spcBef>
              <a:spcAft>
                <a:spcPts val="300"/>
              </a:spcAft>
            </a:pPr>
            <a:r>
              <a:rPr lang="vi-VN" sz="1500">
                <a:latin typeface="Times New Roman" pitchFamily="18" charset="0"/>
                <a:ea typeface="Tahoma" pitchFamily="34" charset="0"/>
                <a:cs typeface="Times New Roman" pitchFamily="18" charset="0"/>
              </a:rPr>
              <a:t>+ Tối thiểu có 02 nhân sự quản lý khai thác có trình độ chuyên môn kỹ thuật phù hợp với vị trí việc làm về xây dựng, kỹ thuật điện, nước, vận hành trang thiết bị của công trình, tốt nghiệp các trường dạy nghề về chuyên ngành cấp thoát nước, xây dựng, thủy lợi, điện, cơ khí hoặc tương đương trở lên;</a:t>
            </a:r>
          </a:p>
          <a:p>
            <a:pPr algn="just">
              <a:lnSpc>
                <a:spcPct val="115000"/>
              </a:lnSpc>
              <a:spcBef>
                <a:spcPts val="300"/>
              </a:spcBef>
              <a:spcAft>
                <a:spcPts val="300"/>
              </a:spcAft>
            </a:pPr>
            <a:r>
              <a:rPr lang="vi-VN" sz="1500">
                <a:latin typeface="Times New Roman" pitchFamily="18" charset="0"/>
                <a:ea typeface="Tahoma" pitchFamily="34" charset="0"/>
                <a:cs typeface="Times New Roman" pitchFamily="18" charset="0"/>
              </a:rPr>
              <a:t>- Đối với công trình quy mô nhỏ (100 - dưới 1.000 m3/ngày đêm) và rất nhỏ (dưới 100 m3/ngày đêm): yêu cầu nhân sự quản lý khai thác phải có tối thiểu 01 người được xác nhận là đã tham gia tập huấn về chuyên môn kỹ thuật quản lý khai thác công trình cấp nước sạch tập trung do các cơ quan, đơn vị chuyên môn, tổ chức quản lý khai thác về cấp nước sạch nông thôn tổ chức.</a:t>
            </a:r>
          </a:p>
          <a:p>
            <a:pPr algn="just">
              <a:lnSpc>
                <a:spcPct val="115000"/>
              </a:lnSpc>
              <a:spcBef>
                <a:spcPts val="300"/>
              </a:spcBef>
              <a:spcAft>
                <a:spcPts val="300"/>
              </a:spcAft>
            </a:pPr>
            <a:endParaRPr lang="en-US" sz="1500">
              <a:effectLst/>
              <a:latin typeface="Times New Roman" pitchFamily="18" charset="0"/>
              <a:ea typeface="Tahoma" pitchFamily="34" charset="0"/>
              <a:cs typeface="Times New Roman" pitchFamily="18" charset="0"/>
            </a:endParaRPr>
          </a:p>
        </p:txBody>
      </p:sp>
      <p:sp>
        <p:nvSpPr>
          <p:cNvPr id="30" name="Text Box 45"/>
          <p:cNvSpPr txBox="1">
            <a:spLocks noChangeArrowheads="1"/>
          </p:cNvSpPr>
          <p:nvPr/>
        </p:nvSpPr>
        <p:spPr>
          <a:xfrm>
            <a:off x="13166782" y="6536200"/>
            <a:ext cx="1602162" cy="3505200"/>
          </a:xfrm>
          <a:prstGeom prst="rect">
            <a:avLst/>
          </a:prstGeom>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15000"/>
              </a:lnSpc>
              <a:spcAft>
                <a:spcPts val="1000"/>
              </a:spcAft>
            </a:pPr>
            <a:r>
              <a:rPr lang="vi-VN" sz="2000">
                <a:latin typeface="Times New Roman" panose="02020603050405020304" pitchFamily="18" charset="0"/>
                <a:ea typeface="Calibri" panose="020F0502020204030204" pitchFamily="34" charset="0"/>
                <a:cs typeface="Times New Roman" panose="02020603050405020304" pitchFamily="18" charset="0"/>
              </a:rPr>
              <a:t>Thông tin tự kiểm định hay lấy từ kết quả kiểm định của TTKSBT tỉnh/TTYT, cơ quan có thẩm quyền.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p:cNvCxnSpPr/>
          <p:nvPr/>
        </p:nvCxnSpPr>
        <p:spPr>
          <a:xfrm flipV="1">
            <a:off x="13716000" y="5524500"/>
            <a:ext cx="152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087601" y="6622791"/>
            <a:ext cx="3058548" cy="34470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ts val="300"/>
              </a:spcBef>
              <a:spcAft>
                <a:spcPts val="300"/>
              </a:spcAft>
            </a:pPr>
            <a:r>
              <a:rPr lang="vi-VN">
                <a:latin typeface="Times New Roman" pitchFamily="18" charset="0"/>
                <a:cs typeface="Times New Roman" pitchFamily="18" charset="0"/>
              </a:rPr>
              <a:t>*Tổng điểm ≥70 : Bền vững (trong đó ít nhất phải đạt 15 điểm cho nội dung đánh giá số 1 và 20 điểm cho nội dung đánh giá số 2)</a:t>
            </a:r>
          </a:p>
          <a:p>
            <a:pPr>
              <a:spcBef>
                <a:spcPts val="300"/>
              </a:spcBef>
              <a:spcAft>
                <a:spcPts val="300"/>
              </a:spcAft>
            </a:pPr>
            <a:r>
              <a:rPr lang="vi-VN">
                <a:latin typeface="Times New Roman" pitchFamily="18" charset="0"/>
                <a:cs typeface="Times New Roman" pitchFamily="18" charset="0"/>
              </a:rPr>
              <a:t>*Tổng điểm từ 50÷&lt;70 điểm: Tương đối bền vững</a:t>
            </a:r>
          </a:p>
          <a:p>
            <a:pPr>
              <a:spcBef>
                <a:spcPts val="300"/>
              </a:spcBef>
              <a:spcAft>
                <a:spcPts val="300"/>
              </a:spcAft>
            </a:pPr>
            <a:r>
              <a:rPr lang="vi-VN">
                <a:latin typeface="Times New Roman" pitchFamily="18" charset="0"/>
                <a:cs typeface="Times New Roman" pitchFamily="18" charset="0"/>
              </a:rPr>
              <a:t>* Tổng điểm từ 20÷&lt;50 điểm: </a:t>
            </a:r>
          </a:p>
          <a:p>
            <a:pPr>
              <a:spcBef>
                <a:spcPts val="300"/>
              </a:spcBef>
              <a:spcAft>
                <a:spcPts val="300"/>
              </a:spcAft>
            </a:pPr>
            <a:r>
              <a:rPr lang="vi-VN">
                <a:latin typeface="Times New Roman" pitchFamily="18" charset="0"/>
                <a:cs typeface="Times New Roman" pitchFamily="18" charset="0"/>
              </a:rPr>
              <a:t>Kém bền vững</a:t>
            </a:r>
          </a:p>
          <a:p>
            <a:pPr>
              <a:spcBef>
                <a:spcPts val="300"/>
              </a:spcBef>
              <a:spcAft>
                <a:spcPts val="300"/>
              </a:spcAft>
            </a:pPr>
            <a:r>
              <a:rPr lang="vi-VN">
                <a:latin typeface="Times New Roman" pitchFamily="18" charset="0"/>
                <a:cs typeface="Times New Roman" pitchFamily="18" charset="0"/>
              </a:rPr>
              <a:t>*Tổng điểm dưới 20 điểm: Không hoạt động</a:t>
            </a:r>
          </a:p>
        </p:txBody>
      </p:sp>
      <p:sp>
        <p:nvSpPr>
          <p:cNvPr id="14" name="Rectangle 13"/>
          <p:cNvSpPr/>
          <p:nvPr/>
        </p:nvSpPr>
        <p:spPr>
          <a:xfrm>
            <a:off x="13778344" y="1453633"/>
            <a:ext cx="4204855" cy="43088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vi-VN" sz="2200" smtClean="0">
                <a:latin typeface="Times New Roman" pitchFamily="18" charset="0"/>
                <a:cs typeface="Times New Roman" pitchFamily="18" charset="0"/>
              </a:rPr>
              <a:t>Từ </a:t>
            </a:r>
            <a:r>
              <a:rPr lang="vi-VN" sz="2200">
                <a:latin typeface="Times New Roman" pitchFamily="18" charset="0"/>
                <a:cs typeface="Times New Roman" pitchFamily="18" charset="0"/>
              </a:rPr>
              <a:t>cột 20 đến cột 23 đánh số 1</a:t>
            </a:r>
            <a:endParaRPr lang="en-US" sz="2200">
              <a:latin typeface="Times New Roman" pitchFamily="18" charset="0"/>
              <a:cs typeface="Times New Roman" pitchFamily="18" charset="0"/>
            </a:endParaRPr>
          </a:p>
        </p:txBody>
      </p:sp>
      <p:cxnSp>
        <p:nvCxnSpPr>
          <p:cNvPr id="17" name="Straight Arrow Connector 16"/>
          <p:cNvCxnSpPr/>
          <p:nvPr/>
        </p:nvCxnSpPr>
        <p:spPr>
          <a:xfrm>
            <a:off x="14768944" y="1918471"/>
            <a:ext cx="1385456" cy="1244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4630400" y="5829300"/>
            <a:ext cx="1250371" cy="793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rot="5400000">
            <a:off x="16335035" y="1799355"/>
            <a:ext cx="513294" cy="27276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02883051"/>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08915" y="1028700"/>
            <a:ext cx="15548927" cy="8229600"/>
            <a:chOff x="0" y="0"/>
            <a:chExt cx="5259761" cy="2783840"/>
          </a:xfrm>
        </p:grpSpPr>
        <p:sp>
          <p:nvSpPr>
            <p:cNvPr id="4" name="Freeform 4"/>
            <p:cNvSpPr/>
            <p:nvPr/>
          </p:nvSpPr>
          <p:spPr>
            <a:xfrm>
              <a:off x="0" y="0"/>
              <a:ext cx="5259761" cy="2783840"/>
            </a:xfrm>
            <a:custGeom>
              <a:avLst/>
              <a:gdLst/>
              <a:ahLst/>
              <a:cxnLst/>
              <a:rect l="l" t="t" r="r" b="b"/>
              <a:pathLst>
                <a:path w="5259761" h="2783840">
                  <a:moveTo>
                    <a:pt x="5135301" y="2783840"/>
                  </a:moveTo>
                  <a:lnTo>
                    <a:pt x="124460" y="2783840"/>
                  </a:lnTo>
                  <a:cubicBezTo>
                    <a:pt x="55880" y="2783840"/>
                    <a:pt x="0" y="2727960"/>
                    <a:pt x="0" y="2659380"/>
                  </a:cubicBezTo>
                  <a:lnTo>
                    <a:pt x="0" y="124460"/>
                  </a:lnTo>
                  <a:cubicBezTo>
                    <a:pt x="0" y="55880"/>
                    <a:pt x="55880" y="0"/>
                    <a:pt x="124460" y="0"/>
                  </a:cubicBezTo>
                  <a:lnTo>
                    <a:pt x="5135301" y="0"/>
                  </a:lnTo>
                  <a:cubicBezTo>
                    <a:pt x="5203881" y="0"/>
                    <a:pt x="5259761" y="55880"/>
                    <a:pt x="5259761" y="124460"/>
                  </a:cubicBezTo>
                  <a:lnTo>
                    <a:pt x="5259761" y="2659380"/>
                  </a:lnTo>
                  <a:cubicBezTo>
                    <a:pt x="5259761" y="2727960"/>
                    <a:pt x="5203881" y="2783840"/>
                    <a:pt x="5135301" y="2783840"/>
                  </a:cubicBezTo>
                  <a:close/>
                </a:path>
              </a:pathLst>
            </a:custGeom>
            <a:solidFill>
              <a:srgbClr val="FFFFFF"/>
            </a:solidFill>
          </p:spPr>
        </p:sp>
      </p:grpSp>
      <p:sp>
        <p:nvSpPr>
          <p:cNvPr id="5" name="Freeform 5"/>
          <p:cNvSpPr/>
          <p:nvPr/>
        </p:nvSpPr>
        <p:spPr>
          <a:xfrm>
            <a:off x="11488597" y="7639212"/>
            <a:ext cx="5429867" cy="3238175"/>
          </a:xfrm>
          <a:custGeom>
            <a:avLst/>
            <a:gdLst/>
            <a:ahLst/>
            <a:cxnLst/>
            <a:rect l="l" t="t" r="r" b="b"/>
            <a:pathLst>
              <a:path w="5429867" h="3238175">
                <a:moveTo>
                  <a:pt x="0" y="0"/>
                </a:moveTo>
                <a:lnTo>
                  <a:pt x="5429867" y="0"/>
                </a:lnTo>
                <a:lnTo>
                  <a:pt x="5429867" y="3238176"/>
                </a:lnTo>
                <a:lnTo>
                  <a:pt x="0" y="32381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508915" y="2104986"/>
            <a:ext cx="15270171" cy="5693866"/>
          </a:xfrm>
          <a:prstGeom prst="rect">
            <a:avLst/>
          </a:prstGeom>
        </p:spPr>
        <p:txBody>
          <a:bodyPr lIns="0" tIns="0" rIns="0" bIns="0" rtlCol="0" anchor="t">
            <a:spAutoFit/>
          </a:bodyPr>
          <a:lstStyle/>
          <a:p>
            <a:pPr algn="ctr">
              <a:lnSpc>
                <a:spcPts val="7410"/>
              </a:lnSpc>
            </a:pPr>
            <a:r>
              <a:rPr lang="en-US" sz="5700" smtClean="0">
                <a:solidFill>
                  <a:srgbClr val="3E88BD"/>
                </a:solidFill>
                <a:latin typeface="Bungee"/>
                <a:ea typeface="Bungee"/>
                <a:cs typeface="Bungee"/>
                <a:sym typeface="Bungee"/>
              </a:rPr>
              <a:t>SỐ ĐIỆN THOẠI LIÊN HỆ:</a:t>
            </a:r>
          </a:p>
          <a:p>
            <a:pPr algn="ctr">
              <a:lnSpc>
                <a:spcPts val="7410"/>
              </a:lnSpc>
            </a:pPr>
            <a:r>
              <a:rPr lang="en-US" sz="5700" smtClean="0">
                <a:solidFill>
                  <a:srgbClr val="3E88BD"/>
                </a:solidFill>
                <a:latin typeface="Times New Roman" pitchFamily="18" charset="0"/>
                <a:ea typeface="Bungee"/>
                <a:cs typeface="Times New Roman" pitchFamily="18" charset="0"/>
                <a:sym typeface="Bungee"/>
              </a:rPr>
              <a:t>Phòng Kế hoạch kỹ thuật- Trung tâm Nước sạch và Vệ sinh môi trường nông thôn tỉnh: 02623.814.312</a:t>
            </a:r>
          </a:p>
          <a:p>
            <a:pPr algn="ctr">
              <a:lnSpc>
                <a:spcPts val="7410"/>
              </a:lnSpc>
            </a:pPr>
            <a:r>
              <a:rPr lang="en-US" sz="5700" smtClean="0">
                <a:solidFill>
                  <a:srgbClr val="3E88BD"/>
                </a:solidFill>
                <a:latin typeface="Times New Roman" pitchFamily="18" charset="0"/>
                <a:ea typeface="Bungee"/>
                <a:cs typeface="Times New Roman" pitchFamily="18" charset="0"/>
                <a:sym typeface="Bungee"/>
              </a:rPr>
              <a:t>Hoặc số di động: 0962.030.309 (đ/c Nhung)</a:t>
            </a:r>
          </a:p>
          <a:p>
            <a:pPr algn="ctr">
              <a:lnSpc>
                <a:spcPts val="7410"/>
              </a:lnSpc>
            </a:pPr>
            <a:r>
              <a:rPr lang="en-US" sz="5700" smtClean="0">
                <a:solidFill>
                  <a:srgbClr val="3E88BD"/>
                </a:solidFill>
                <a:latin typeface="Times New Roman" pitchFamily="18" charset="0"/>
                <a:ea typeface="Bungee"/>
                <a:cs typeface="Times New Roman" pitchFamily="18" charset="0"/>
                <a:sym typeface="Bungee"/>
              </a:rPr>
              <a:t>                          0975.095.838 (đ/c Ngân)</a:t>
            </a:r>
          </a:p>
          <a:p>
            <a:pPr algn="ctr">
              <a:lnSpc>
                <a:spcPts val="7410"/>
              </a:lnSpc>
            </a:pPr>
            <a:endParaRPr lang="en-US" sz="5700">
              <a:solidFill>
                <a:srgbClr val="3E88BD"/>
              </a:solidFill>
              <a:latin typeface="Bungee"/>
              <a:ea typeface="Bungee"/>
              <a:cs typeface="Bungee"/>
              <a:sym typeface="Bungee"/>
            </a:endParaRPr>
          </a:p>
        </p:txBody>
      </p:sp>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88BD"/>
        </a:solidFill>
        <a:effectLst/>
      </p:bgPr>
    </p:bg>
    <p:spTree>
      <p:nvGrpSpPr>
        <p:cNvPr id="1" name=""/>
        <p:cNvGrpSpPr/>
        <p:nvPr/>
      </p:nvGrpSpPr>
      <p:grpSpPr>
        <a:xfrm>
          <a:off x="0" y="0"/>
          <a:ext cx="0" cy="0"/>
          <a:chOff x="0" y="0"/>
          <a:chExt cx="0" cy="0"/>
        </a:xfrm>
      </p:grpSpPr>
      <p:sp>
        <p:nvSpPr>
          <p:cNvPr id="2" name="Freeform 2"/>
          <p:cNvSpPr/>
          <p:nvPr/>
        </p:nvSpPr>
        <p:spPr>
          <a:xfrm flipV="1">
            <a:off x="0" y="9626045"/>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315191" y="1631887"/>
            <a:ext cx="6134101" cy="7994156"/>
            <a:chOff x="0" y="0"/>
            <a:chExt cx="1196755" cy="1789077"/>
          </a:xfrm>
        </p:grpSpPr>
        <p:sp>
          <p:nvSpPr>
            <p:cNvPr id="4" name="Freeform 4"/>
            <p:cNvSpPr/>
            <p:nvPr/>
          </p:nvSpPr>
          <p:spPr>
            <a:xfrm>
              <a:off x="0" y="0"/>
              <a:ext cx="1196755" cy="1789077"/>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sp>
        <p:nvSpPr>
          <p:cNvPr id="11" name="TextBox 11"/>
          <p:cNvSpPr txBox="1"/>
          <p:nvPr/>
        </p:nvSpPr>
        <p:spPr>
          <a:xfrm>
            <a:off x="668486" y="3064437"/>
            <a:ext cx="5372098" cy="5386090"/>
          </a:xfrm>
          <a:prstGeom prst="rect">
            <a:avLst/>
          </a:prstGeom>
        </p:spPr>
        <p:txBody>
          <a:bodyPr wrap="square" lIns="0" tIns="0" rIns="0" bIns="0" rtlCol="0" anchor="t">
            <a:spAutoFit/>
          </a:bodyPr>
          <a:lstStyle/>
          <a:p>
            <a:pPr algn="just">
              <a:spcBef>
                <a:spcPts val="600"/>
              </a:spcBef>
              <a:spcAft>
                <a:spcPts val="600"/>
              </a:spcAft>
            </a:pPr>
            <a:r>
              <a:rPr lang="vi-VN" sz="2200" smtClean="0">
                <a:solidFill>
                  <a:srgbClr val="000000"/>
                </a:solidFill>
                <a:latin typeface="Muli"/>
                <a:ea typeface="Muli"/>
                <a:cs typeface="Muli"/>
                <a:sym typeface="Muli"/>
              </a:rPr>
              <a:t>a)</a:t>
            </a:r>
            <a:r>
              <a:rPr lang="en-US" sz="2200" smtClean="0">
                <a:solidFill>
                  <a:srgbClr val="000000"/>
                </a:solidFill>
                <a:latin typeface="Muli"/>
                <a:ea typeface="Muli"/>
                <a:cs typeface="Muli"/>
                <a:sym typeface="Muli"/>
              </a:rPr>
              <a:t> </a:t>
            </a:r>
            <a:r>
              <a:rPr lang="vi-VN" sz="2200" smtClean="0">
                <a:solidFill>
                  <a:srgbClr val="000000"/>
                </a:solidFill>
                <a:latin typeface="Muli"/>
                <a:ea typeface="Muli"/>
                <a:cs typeface="Muli"/>
                <a:sym typeface="Muli"/>
              </a:rPr>
              <a:t>Công </a:t>
            </a:r>
            <a:r>
              <a:rPr lang="vi-VN" sz="2200">
                <a:solidFill>
                  <a:srgbClr val="000000"/>
                </a:solidFill>
                <a:latin typeface="Muli"/>
                <a:ea typeface="Muli"/>
                <a:cs typeface="Muli"/>
                <a:sym typeface="Muli"/>
              </a:rPr>
              <a:t>trình cấp nước sạch nông thôn tập trung/Hệ thống cấp nước nông thôn tập trung là công trình cấp nước sạch phục vụ cho mục đích sinh hoạt, cấp nước cho quy mô từ cấp thôn, bản, làng, xóm, ấp hoặc tương đương trở lên.</a:t>
            </a:r>
          </a:p>
          <a:p>
            <a:pPr algn="just">
              <a:spcBef>
                <a:spcPts val="600"/>
              </a:spcBef>
              <a:spcAft>
                <a:spcPts val="600"/>
              </a:spcAft>
            </a:pPr>
            <a:r>
              <a:rPr lang="vi-VN" sz="2200">
                <a:solidFill>
                  <a:srgbClr val="000000"/>
                </a:solidFill>
                <a:latin typeface="Muli"/>
                <a:ea typeface="Muli"/>
                <a:cs typeface="Muli"/>
                <a:sym typeface="Muli"/>
              </a:rPr>
              <a:t>b) Mạng lưới cấp nước nông thôn bao gồm các đường ống cung cấp nước sạch đến nhiều hộ gia đình hoặc cụm dân cư sử dụng nước ở nông thôn.	</a:t>
            </a:r>
          </a:p>
          <a:p>
            <a:pPr algn="just">
              <a:spcBef>
                <a:spcPts val="600"/>
              </a:spcBef>
              <a:spcAft>
                <a:spcPts val="600"/>
              </a:spcAft>
            </a:pPr>
            <a:r>
              <a:rPr lang="vi-VN" sz="2200">
                <a:solidFill>
                  <a:srgbClr val="000000"/>
                </a:solidFill>
                <a:latin typeface="Muli"/>
                <a:ea typeface="Muli"/>
                <a:cs typeface="Muli"/>
                <a:sym typeface="Muli"/>
              </a:rPr>
              <a:t>c) Công trình cấp nước quy mô hộ gia đình là công trình cấp nước sinh hoạt nông thôn do hộ gia đình tự khai thác, xử lý nước để cấp cho một, một vài hộ gia đình hoặc nhóm hộ gia </a:t>
            </a:r>
            <a:r>
              <a:rPr lang="vi-VN" sz="2200" smtClean="0">
                <a:solidFill>
                  <a:srgbClr val="000000"/>
                </a:solidFill>
                <a:latin typeface="Muli"/>
                <a:ea typeface="Muli"/>
                <a:cs typeface="Muli"/>
                <a:sym typeface="Muli"/>
              </a:rPr>
              <a:t>đình</a:t>
            </a:r>
            <a:r>
              <a:rPr lang="en-US" sz="2200" smtClean="0">
                <a:solidFill>
                  <a:srgbClr val="000000"/>
                </a:solidFill>
                <a:latin typeface="Muli"/>
                <a:ea typeface="Muli"/>
                <a:cs typeface="Muli"/>
                <a:sym typeface="Muli"/>
              </a:rPr>
              <a:t>!</a:t>
            </a:r>
            <a:endParaRPr lang="en-US" sz="2200">
              <a:solidFill>
                <a:srgbClr val="000000"/>
              </a:solidFill>
              <a:latin typeface="Muli"/>
              <a:ea typeface="Muli"/>
              <a:cs typeface="Muli"/>
              <a:sym typeface="Muli"/>
            </a:endParaRPr>
          </a:p>
        </p:txBody>
      </p:sp>
      <p:sp>
        <p:nvSpPr>
          <p:cNvPr id="12" name="TextBox 12"/>
          <p:cNvSpPr txBox="1"/>
          <p:nvPr/>
        </p:nvSpPr>
        <p:spPr>
          <a:xfrm>
            <a:off x="807033" y="1780310"/>
            <a:ext cx="5115789" cy="1015663"/>
          </a:xfrm>
          <a:prstGeom prst="rect">
            <a:avLst/>
          </a:prstGeom>
        </p:spPr>
        <p:txBody>
          <a:bodyPr wrap="square" lIns="0" tIns="0" rIns="0" bIns="0" rtlCol="0" anchor="t">
            <a:spAutoFit/>
          </a:bodyPr>
          <a:lstStyle/>
          <a:p>
            <a:pPr algn="ctr"/>
            <a:r>
              <a:rPr lang="en-US" sz="2200" b="1" smtClean="0">
                <a:solidFill>
                  <a:srgbClr val="3E88BD"/>
                </a:solidFill>
                <a:latin typeface="Tahoma" pitchFamily="34" charset="0"/>
                <a:ea typeface="Tahoma" pitchFamily="34" charset="0"/>
                <a:cs typeface="Tahoma" pitchFamily="34" charset="0"/>
                <a:sym typeface="Bungee"/>
              </a:rPr>
              <a:t>1</a:t>
            </a:r>
            <a:r>
              <a:rPr lang="vi-VN" sz="2200" b="1" smtClean="0">
                <a:solidFill>
                  <a:srgbClr val="3E88BD"/>
                </a:solidFill>
                <a:latin typeface="Tahoma" pitchFamily="34" charset="0"/>
                <a:ea typeface="Tahoma" pitchFamily="34" charset="0"/>
                <a:cs typeface="Tahoma" pitchFamily="34" charset="0"/>
                <a:sym typeface="Bungee"/>
              </a:rPr>
              <a:t>. </a:t>
            </a:r>
            <a:r>
              <a:rPr lang="vi-VN" sz="2200" b="1">
                <a:solidFill>
                  <a:srgbClr val="3E88BD"/>
                </a:solidFill>
                <a:latin typeface="Tahoma" pitchFamily="34" charset="0"/>
                <a:ea typeface="Tahoma" pitchFamily="34" charset="0"/>
                <a:cs typeface="Tahoma" pitchFamily="34" charset="0"/>
                <a:sym typeface="Bungee"/>
              </a:rPr>
              <a:t>Công trình cấp nước sạch nông thôn tập trung, công trình cấp nước quy mô hộ gia đình</a:t>
            </a:r>
          </a:p>
        </p:txBody>
      </p:sp>
      <p:sp>
        <p:nvSpPr>
          <p:cNvPr id="19" name="TextBox 19"/>
          <p:cNvSpPr txBox="1"/>
          <p:nvPr/>
        </p:nvSpPr>
        <p:spPr>
          <a:xfrm>
            <a:off x="914400" y="245090"/>
            <a:ext cx="16992599" cy="1000274"/>
          </a:xfrm>
          <a:prstGeom prst="rect">
            <a:avLst/>
          </a:prstGeom>
        </p:spPr>
        <p:txBody>
          <a:bodyPr wrap="square" lIns="0" tIns="0" rIns="0" bIns="0" rtlCol="0" anchor="t">
            <a:spAutoFit/>
          </a:bodyPr>
          <a:lstStyle/>
          <a:p>
            <a:pPr algn="ctr">
              <a:lnSpc>
                <a:spcPts val="7800"/>
              </a:lnSpc>
            </a:pPr>
            <a:r>
              <a:rPr lang="en-US" sz="5000">
                <a:solidFill>
                  <a:srgbClr val="FFFFFF"/>
                </a:solidFill>
                <a:latin typeface="Bodoni MT Black" pitchFamily="18" charset="0"/>
                <a:ea typeface="Bungee"/>
                <a:cs typeface="Bungee"/>
                <a:sym typeface="Bungee"/>
              </a:rPr>
              <a:t>PHẦN I: MỘT SỐ THUẬT NGỮ VÀ QUY CHUẨN</a:t>
            </a:r>
          </a:p>
        </p:txBody>
      </p:sp>
      <p:grpSp>
        <p:nvGrpSpPr>
          <p:cNvPr id="25" name="Group 3"/>
          <p:cNvGrpSpPr/>
          <p:nvPr/>
        </p:nvGrpSpPr>
        <p:grpSpPr>
          <a:xfrm>
            <a:off x="7239000" y="2142668"/>
            <a:ext cx="3657600" cy="6734632"/>
            <a:chOff x="0" y="41516"/>
            <a:chExt cx="1243081" cy="1823052"/>
          </a:xfrm>
        </p:grpSpPr>
        <p:sp>
          <p:nvSpPr>
            <p:cNvPr id="26" name="Freeform 4"/>
            <p:cNvSpPr/>
            <p:nvPr/>
          </p:nvSpPr>
          <p:spPr>
            <a:xfrm>
              <a:off x="0" y="41516"/>
              <a:ext cx="1243081" cy="1823052"/>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sp>
        <p:nvSpPr>
          <p:cNvPr id="27" name="TextBox 12"/>
          <p:cNvSpPr txBox="1"/>
          <p:nvPr/>
        </p:nvSpPr>
        <p:spPr>
          <a:xfrm>
            <a:off x="7450282" y="2520484"/>
            <a:ext cx="2857500" cy="384721"/>
          </a:xfrm>
          <a:prstGeom prst="rect">
            <a:avLst/>
          </a:prstGeom>
        </p:spPr>
        <p:txBody>
          <a:bodyPr wrap="square" lIns="0" tIns="0" rIns="0" bIns="0" rtlCol="0" anchor="t">
            <a:spAutoFit/>
          </a:bodyPr>
          <a:lstStyle/>
          <a:p>
            <a:pPr algn="ctr"/>
            <a:r>
              <a:rPr lang="en-US" sz="2500" b="1" smtClean="0">
                <a:solidFill>
                  <a:srgbClr val="3E88BD"/>
                </a:solidFill>
                <a:latin typeface="Tahoma" pitchFamily="34" charset="0"/>
                <a:ea typeface="Tahoma" pitchFamily="34" charset="0"/>
                <a:cs typeface="Tahoma" pitchFamily="34" charset="0"/>
                <a:sym typeface="Bungee"/>
              </a:rPr>
              <a:t>2</a:t>
            </a:r>
            <a:r>
              <a:rPr lang="vi-VN" sz="2500" b="1" smtClean="0">
                <a:solidFill>
                  <a:srgbClr val="3E88BD"/>
                </a:solidFill>
                <a:latin typeface="Tahoma" pitchFamily="34" charset="0"/>
                <a:ea typeface="Tahoma" pitchFamily="34" charset="0"/>
                <a:cs typeface="Tahoma" pitchFamily="34" charset="0"/>
                <a:sym typeface="Bungee"/>
              </a:rPr>
              <a:t>. </a:t>
            </a:r>
            <a:r>
              <a:rPr lang="vi-VN" sz="2500" b="1">
                <a:solidFill>
                  <a:srgbClr val="3E88BD"/>
                </a:solidFill>
                <a:latin typeface="Tahoma" pitchFamily="34" charset="0"/>
                <a:ea typeface="Tahoma" pitchFamily="34" charset="0"/>
                <a:cs typeface="Tahoma" pitchFamily="34" charset="0"/>
                <a:sym typeface="Bungee"/>
              </a:rPr>
              <a:t>Hộ gia đình</a:t>
            </a:r>
          </a:p>
        </p:txBody>
      </p:sp>
      <p:sp>
        <p:nvSpPr>
          <p:cNvPr id="28" name="TextBox 11"/>
          <p:cNvSpPr txBox="1"/>
          <p:nvPr/>
        </p:nvSpPr>
        <p:spPr>
          <a:xfrm>
            <a:off x="7429500" y="3434509"/>
            <a:ext cx="3276600" cy="3724096"/>
          </a:xfrm>
          <a:prstGeom prst="rect">
            <a:avLst/>
          </a:prstGeom>
        </p:spPr>
        <p:txBody>
          <a:bodyPr wrap="square" lIns="0" tIns="0" rIns="0" bIns="0" rtlCol="0" anchor="t">
            <a:spAutoFit/>
          </a:bodyPr>
          <a:lstStyle/>
          <a:p>
            <a:pPr algn="just">
              <a:spcBef>
                <a:spcPts val="600"/>
              </a:spcBef>
              <a:spcAft>
                <a:spcPts val="600"/>
              </a:spcAft>
            </a:pPr>
            <a:r>
              <a:rPr lang="vi-VN" sz="2200" smtClean="0">
                <a:latin typeface="Muli" charset="0"/>
                <a:cs typeface="Times New Roman" pitchFamily="18" charset="0"/>
              </a:rPr>
              <a:t>Hộ </a:t>
            </a:r>
            <a:r>
              <a:rPr lang="vi-VN" sz="2200">
                <a:latin typeface="Muli" charset="0"/>
                <a:cs typeface="Times New Roman" pitchFamily="18" charset="0"/>
              </a:rPr>
              <a:t>gia đình hay còn gọi đơn giản hộ là tập hợp những người có quan hệ hôn nhân, huyết thống, nuôi dưỡng, đang sống chung và cùng đăng ký thường trú hoặc tạm trú tại một chỗ ở hợp pháp. Hộ gia đình lấy theo số liệu thống kê, cập nhật hàng năm</a:t>
            </a:r>
            <a:r>
              <a:rPr lang="vi-VN" sz="2200" smtClean="0">
                <a:latin typeface="Muli" charset="0"/>
                <a:cs typeface="Times New Roman" pitchFamily="18" charset="0"/>
              </a:rPr>
              <a:t>.</a:t>
            </a:r>
            <a:endParaRPr lang="vi-VN" sz="2200">
              <a:latin typeface="Muli" charset="0"/>
              <a:cs typeface="Times New Roman" pitchFamily="18" charset="0"/>
            </a:endParaRPr>
          </a:p>
        </p:txBody>
      </p:sp>
      <p:grpSp>
        <p:nvGrpSpPr>
          <p:cNvPr id="29" name="Group 3"/>
          <p:cNvGrpSpPr/>
          <p:nvPr/>
        </p:nvGrpSpPr>
        <p:grpSpPr>
          <a:xfrm>
            <a:off x="11776363" y="1634836"/>
            <a:ext cx="6096000" cy="7991209"/>
            <a:chOff x="0" y="0"/>
            <a:chExt cx="1243081" cy="1823051"/>
          </a:xfrm>
        </p:grpSpPr>
        <p:sp>
          <p:nvSpPr>
            <p:cNvPr id="30" name="Freeform 4"/>
            <p:cNvSpPr/>
            <p:nvPr/>
          </p:nvSpPr>
          <p:spPr>
            <a:xfrm>
              <a:off x="0" y="0"/>
              <a:ext cx="1243081" cy="1823052"/>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sp>
        <p:nvSpPr>
          <p:cNvPr id="31" name="TextBox 12"/>
          <p:cNvSpPr txBox="1"/>
          <p:nvPr/>
        </p:nvSpPr>
        <p:spPr>
          <a:xfrm>
            <a:off x="13354050" y="1950306"/>
            <a:ext cx="2857500" cy="384721"/>
          </a:xfrm>
          <a:prstGeom prst="rect">
            <a:avLst/>
          </a:prstGeom>
        </p:spPr>
        <p:txBody>
          <a:bodyPr wrap="square" lIns="0" tIns="0" rIns="0" bIns="0" rtlCol="0" anchor="t">
            <a:spAutoFit/>
          </a:bodyPr>
          <a:lstStyle/>
          <a:p>
            <a:pPr algn="ctr"/>
            <a:r>
              <a:rPr lang="en-US" sz="2500" b="1" smtClean="0">
                <a:solidFill>
                  <a:srgbClr val="3E88BD"/>
                </a:solidFill>
                <a:latin typeface="Tahoma" pitchFamily="34" charset="0"/>
                <a:ea typeface="Tahoma" pitchFamily="34" charset="0"/>
                <a:cs typeface="Tahoma" pitchFamily="34" charset="0"/>
                <a:sym typeface="Bungee"/>
              </a:rPr>
              <a:t>3</a:t>
            </a:r>
            <a:r>
              <a:rPr lang="vi-VN" sz="2500" b="1" smtClean="0">
                <a:solidFill>
                  <a:srgbClr val="3E88BD"/>
                </a:solidFill>
                <a:latin typeface="Tahoma" pitchFamily="34" charset="0"/>
                <a:ea typeface="Tahoma" pitchFamily="34" charset="0"/>
                <a:cs typeface="Tahoma" pitchFamily="34" charset="0"/>
                <a:sym typeface="Bungee"/>
              </a:rPr>
              <a:t>. </a:t>
            </a:r>
            <a:r>
              <a:rPr lang="vi-VN" sz="2500" b="1">
                <a:solidFill>
                  <a:srgbClr val="3E88BD"/>
                </a:solidFill>
                <a:latin typeface="Tahoma" pitchFamily="34" charset="0"/>
                <a:ea typeface="Tahoma" pitchFamily="34" charset="0"/>
                <a:cs typeface="Tahoma" pitchFamily="34" charset="0"/>
                <a:sym typeface="Bungee"/>
              </a:rPr>
              <a:t>Hộ </a:t>
            </a:r>
            <a:r>
              <a:rPr lang="en-US" sz="2500" b="1" smtClean="0">
                <a:solidFill>
                  <a:srgbClr val="3E88BD"/>
                </a:solidFill>
                <a:latin typeface="Tahoma" pitchFamily="34" charset="0"/>
                <a:ea typeface="Tahoma" pitchFamily="34" charset="0"/>
                <a:cs typeface="Tahoma" pitchFamily="34" charset="0"/>
                <a:sym typeface="Bungee"/>
              </a:rPr>
              <a:t>nghèo</a:t>
            </a:r>
            <a:endParaRPr lang="vi-VN" sz="2500" b="1">
              <a:solidFill>
                <a:srgbClr val="3E88BD"/>
              </a:solidFill>
              <a:latin typeface="Tahoma" pitchFamily="34" charset="0"/>
              <a:ea typeface="Tahoma" pitchFamily="34" charset="0"/>
              <a:cs typeface="Tahoma" pitchFamily="34" charset="0"/>
              <a:sym typeface="Bungee"/>
            </a:endParaRPr>
          </a:p>
        </p:txBody>
      </p:sp>
      <p:sp>
        <p:nvSpPr>
          <p:cNvPr id="32" name="Rectangle 31"/>
          <p:cNvSpPr/>
          <p:nvPr/>
        </p:nvSpPr>
        <p:spPr>
          <a:xfrm>
            <a:off x="12115800" y="3000835"/>
            <a:ext cx="5334000" cy="5401479"/>
          </a:xfrm>
          <a:prstGeom prst="rect">
            <a:avLst/>
          </a:prstGeom>
        </p:spPr>
        <p:txBody>
          <a:bodyPr wrap="square">
            <a:spAutoFit/>
          </a:bodyPr>
          <a:lstStyle/>
          <a:p>
            <a:pPr lvl="0" algn="just"/>
            <a:r>
              <a:rPr lang="vi-VN" sz="2300" smtClean="0">
                <a:latin typeface="Muli" charset="0"/>
                <a:cs typeface="Times New Roman" pitchFamily="18" charset="0"/>
              </a:rPr>
              <a:t>Ngày </a:t>
            </a:r>
            <a:r>
              <a:rPr lang="vi-VN" sz="2300">
                <a:latin typeface="Muli" charset="0"/>
                <a:cs typeface="Times New Roman" pitchFamily="18" charset="0"/>
              </a:rPr>
              <a:t>27/01/2021, Chính phủ ban hành Nghị định số 07/2021/NĐ-CP quy định chuẩn nghèo đa chiều giai đoạn 2021-2025. Trong đó, đã đưa ra các tiêu chí đo lường chuẩn hộ nghèo</a:t>
            </a:r>
            <a:r>
              <a:rPr lang="en-US" sz="2300">
                <a:latin typeface="Muli" charset="0"/>
                <a:cs typeface="Times New Roman" pitchFamily="18" charset="0"/>
              </a:rPr>
              <a:t>. C</a:t>
            </a:r>
            <a:r>
              <a:rPr lang="vi-VN" sz="2300">
                <a:latin typeface="Muli" charset="0"/>
                <a:cs typeface="Times New Roman" pitchFamily="18" charset="0"/>
              </a:rPr>
              <a:t>ụ thể như sau:</a:t>
            </a:r>
            <a:endParaRPr lang="en-US" sz="2300">
              <a:latin typeface="Muli" charset="0"/>
              <a:cs typeface="Times New Roman" pitchFamily="18" charset="0"/>
            </a:endParaRPr>
          </a:p>
          <a:p>
            <a:pPr algn="just"/>
            <a:r>
              <a:rPr lang="vi-VN" sz="2300">
                <a:latin typeface="Muli" charset="0"/>
                <a:cs typeface="Times New Roman" pitchFamily="18" charset="0"/>
              </a:rPr>
              <a:t>Hộ chuẩn nghèo khu vực nông thôn giai đoạn 2022 - 2025: là hộ đáp ứng 02 tiêu ch</a:t>
            </a:r>
            <a:r>
              <a:rPr lang="en-US" sz="2300">
                <a:latin typeface="Muli" charset="0"/>
                <a:cs typeface="Times New Roman" pitchFamily="18" charset="0"/>
              </a:rPr>
              <a:t>í:</a:t>
            </a:r>
          </a:p>
          <a:p>
            <a:pPr algn="just"/>
            <a:r>
              <a:rPr lang="vi-VN" sz="2300">
                <a:latin typeface="Muli" charset="0"/>
                <a:cs typeface="Times New Roman" pitchFamily="18" charset="0"/>
              </a:rPr>
              <a:t>+ Hộ gia đình có thu nhập bình quân đầu người/tháng từ 1.500.000 đồng trở xuống. </a:t>
            </a:r>
            <a:endParaRPr lang="en-US" sz="2300">
              <a:latin typeface="Muli" charset="0"/>
              <a:cs typeface="Times New Roman" pitchFamily="18" charset="0"/>
            </a:endParaRPr>
          </a:p>
          <a:p>
            <a:pPr algn="just"/>
            <a:r>
              <a:rPr lang="vi-VN" sz="2300">
                <a:latin typeface="Muli" charset="0"/>
                <a:cs typeface="Times New Roman" pitchFamily="18" charset="0"/>
              </a:rPr>
              <a:t>+ Thiếu hụt từ 03 chỉ số đo lường mức độ thiếu hụt dịch vụ xã hội cơ bản trở lên ở khu vực nông thôn.  </a:t>
            </a:r>
            <a:endParaRPr lang="en-US" sz="2300">
              <a:latin typeface="Muli"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E88BD"/>
        </a:solidFill>
        <a:effectLst/>
      </p:bgPr>
    </p:bg>
    <p:spTree>
      <p:nvGrpSpPr>
        <p:cNvPr id="1" name=""/>
        <p:cNvGrpSpPr/>
        <p:nvPr/>
      </p:nvGrpSpPr>
      <p:grpSpPr>
        <a:xfrm>
          <a:off x="0" y="0"/>
          <a:ext cx="0" cy="0"/>
          <a:chOff x="0" y="0"/>
          <a:chExt cx="0" cy="0"/>
        </a:xfrm>
      </p:grpSpPr>
      <p:sp>
        <p:nvSpPr>
          <p:cNvPr id="2" name="Freeform 2"/>
          <p:cNvSpPr/>
          <p:nvPr/>
        </p:nvSpPr>
        <p:spPr>
          <a:xfrm flipV="1">
            <a:off x="0" y="9626045"/>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436416" y="1777170"/>
            <a:ext cx="4191001" cy="7293393"/>
            <a:chOff x="0" y="0"/>
            <a:chExt cx="1243081" cy="1823051"/>
          </a:xfrm>
        </p:grpSpPr>
        <p:sp>
          <p:nvSpPr>
            <p:cNvPr id="4" name="Freeform 4"/>
            <p:cNvSpPr/>
            <p:nvPr/>
          </p:nvSpPr>
          <p:spPr>
            <a:xfrm>
              <a:off x="0" y="0"/>
              <a:ext cx="1243081" cy="1823052"/>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sp>
        <p:nvSpPr>
          <p:cNvPr id="11" name="TextBox 11"/>
          <p:cNvSpPr txBox="1"/>
          <p:nvPr/>
        </p:nvSpPr>
        <p:spPr>
          <a:xfrm>
            <a:off x="734289" y="3136119"/>
            <a:ext cx="3699163" cy="4770537"/>
          </a:xfrm>
          <a:prstGeom prst="rect">
            <a:avLst/>
          </a:prstGeom>
        </p:spPr>
        <p:txBody>
          <a:bodyPr wrap="square" lIns="0" tIns="0" rIns="0" bIns="0" rtlCol="0" anchor="t">
            <a:spAutoFit/>
          </a:bodyPr>
          <a:lstStyle/>
          <a:p>
            <a:pPr algn="just">
              <a:spcBef>
                <a:spcPts val="600"/>
              </a:spcBef>
              <a:spcAft>
                <a:spcPts val="600"/>
              </a:spcAft>
            </a:pPr>
            <a:r>
              <a:rPr lang="vi-VN" sz="3000">
                <a:solidFill>
                  <a:srgbClr val="000000"/>
                </a:solidFill>
                <a:latin typeface="Muli"/>
                <a:ea typeface="Muli"/>
                <a:cs typeface="Muli"/>
                <a:sym typeface="Muli"/>
              </a:rPr>
              <a:t>Nước hợp vệ sinh là nước sử dụng trực tiếp hoặc sau lọc thoả mãn các yêu cầu về chất </a:t>
            </a:r>
            <a:r>
              <a:rPr lang="vi-VN" sz="3000" smtClean="0">
                <a:solidFill>
                  <a:srgbClr val="000000"/>
                </a:solidFill>
                <a:latin typeface="Muli"/>
                <a:ea typeface="Muli"/>
                <a:cs typeface="Muli"/>
                <a:sym typeface="Muli"/>
              </a:rPr>
              <a:t>lượng:</a:t>
            </a:r>
            <a:r>
              <a:rPr lang="en-US" sz="3000" smtClean="0">
                <a:solidFill>
                  <a:srgbClr val="000000"/>
                </a:solidFill>
                <a:latin typeface="Muli"/>
                <a:ea typeface="Muli"/>
                <a:cs typeface="Muli"/>
                <a:sym typeface="Muli"/>
              </a:rPr>
              <a:t> </a:t>
            </a:r>
            <a:r>
              <a:rPr lang="vi-VN" sz="3000" smtClean="0">
                <a:solidFill>
                  <a:srgbClr val="000000"/>
                </a:solidFill>
                <a:latin typeface="Muli"/>
                <a:ea typeface="Muli"/>
                <a:cs typeface="Muli"/>
                <a:sym typeface="Muli"/>
              </a:rPr>
              <a:t>Trong</a:t>
            </a:r>
            <a:r>
              <a:rPr lang="vi-VN" sz="3000">
                <a:solidFill>
                  <a:srgbClr val="000000"/>
                </a:solidFill>
                <a:latin typeface="Muli"/>
                <a:ea typeface="Muli"/>
                <a:cs typeface="Muli"/>
                <a:sym typeface="Muli"/>
              </a:rPr>
              <a:t>, không màu, không mùi, không vị lạ có thể dùng để ăn uống sau khi đun sôi.</a:t>
            </a:r>
          </a:p>
          <a:p>
            <a:pPr algn="just">
              <a:spcBef>
                <a:spcPts val="600"/>
              </a:spcBef>
              <a:spcAft>
                <a:spcPts val="600"/>
              </a:spcAft>
            </a:pPr>
            <a:endParaRPr lang="en-US" sz="3000">
              <a:solidFill>
                <a:srgbClr val="000000"/>
              </a:solidFill>
              <a:latin typeface="Muli"/>
              <a:ea typeface="Muli"/>
              <a:cs typeface="Muli"/>
              <a:sym typeface="Muli"/>
            </a:endParaRPr>
          </a:p>
        </p:txBody>
      </p:sp>
      <p:sp>
        <p:nvSpPr>
          <p:cNvPr id="12" name="TextBox 12"/>
          <p:cNvSpPr txBox="1"/>
          <p:nvPr/>
        </p:nvSpPr>
        <p:spPr>
          <a:xfrm>
            <a:off x="394851" y="2140410"/>
            <a:ext cx="4038601" cy="461665"/>
          </a:xfrm>
          <a:prstGeom prst="rect">
            <a:avLst/>
          </a:prstGeom>
        </p:spPr>
        <p:txBody>
          <a:bodyPr wrap="square" lIns="0" tIns="0" rIns="0" bIns="0" rtlCol="0" anchor="t">
            <a:spAutoFit/>
          </a:bodyPr>
          <a:lstStyle/>
          <a:p>
            <a:pPr algn="ctr"/>
            <a:r>
              <a:rPr lang="en-US" sz="3000" b="1" smtClean="0">
                <a:solidFill>
                  <a:srgbClr val="3E88BD"/>
                </a:solidFill>
                <a:latin typeface="Tahoma" pitchFamily="34" charset="0"/>
                <a:ea typeface="Tahoma" pitchFamily="34" charset="0"/>
                <a:cs typeface="Tahoma" pitchFamily="34" charset="0"/>
                <a:sym typeface="Bungee"/>
              </a:rPr>
              <a:t>4</a:t>
            </a:r>
            <a:r>
              <a:rPr lang="vi-VN" sz="3000" b="1" smtClean="0">
                <a:solidFill>
                  <a:srgbClr val="3E88BD"/>
                </a:solidFill>
                <a:latin typeface="Tahoma" pitchFamily="34" charset="0"/>
                <a:ea typeface="Tahoma" pitchFamily="34" charset="0"/>
                <a:cs typeface="Tahoma" pitchFamily="34" charset="0"/>
                <a:sym typeface="Bungee"/>
              </a:rPr>
              <a:t>. </a:t>
            </a:r>
            <a:r>
              <a:rPr lang="vi-VN" sz="3000" b="1">
                <a:solidFill>
                  <a:srgbClr val="3E88BD"/>
                </a:solidFill>
                <a:latin typeface="Tahoma" pitchFamily="34" charset="0"/>
                <a:ea typeface="Tahoma" pitchFamily="34" charset="0"/>
                <a:cs typeface="Tahoma" pitchFamily="34" charset="0"/>
                <a:sym typeface="Bungee"/>
              </a:rPr>
              <a:t>Nước hợp vệ sinh </a:t>
            </a:r>
          </a:p>
        </p:txBody>
      </p:sp>
      <p:sp>
        <p:nvSpPr>
          <p:cNvPr id="18" name="TextBox 18"/>
          <p:cNvSpPr txBox="1"/>
          <p:nvPr/>
        </p:nvSpPr>
        <p:spPr>
          <a:xfrm>
            <a:off x="11514870" y="2066444"/>
            <a:ext cx="2658330" cy="609599"/>
          </a:xfrm>
          <a:prstGeom prst="rect">
            <a:avLst/>
          </a:prstGeom>
        </p:spPr>
        <p:txBody>
          <a:bodyPr lIns="0" tIns="0" rIns="0" bIns="0" rtlCol="0" anchor="t">
            <a:spAutoFit/>
          </a:bodyPr>
          <a:lstStyle/>
          <a:p>
            <a:pPr algn="ctr">
              <a:lnSpc>
                <a:spcPts val="4500"/>
              </a:lnSpc>
            </a:pPr>
            <a:r>
              <a:rPr lang="en-US" sz="3000">
                <a:solidFill>
                  <a:srgbClr val="3E88BD"/>
                </a:solidFill>
                <a:latin typeface="Bungee"/>
                <a:ea typeface="Bungee"/>
                <a:cs typeface="Bungee"/>
                <a:sym typeface="Bungee"/>
              </a:rPr>
              <a:t>Mục tiêu #4</a:t>
            </a:r>
          </a:p>
        </p:txBody>
      </p:sp>
      <p:sp>
        <p:nvSpPr>
          <p:cNvPr id="19" name="TextBox 19"/>
          <p:cNvSpPr txBox="1"/>
          <p:nvPr/>
        </p:nvSpPr>
        <p:spPr>
          <a:xfrm>
            <a:off x="457198" y="245090"/>
            <a:ext cx="17221201" cy="1000274"/>
          </a:xfrm>
          <a:prstGeom prst="rect">
            <a:avLst/>
          </a:prstGeom>
        </p:spPr>
        <p:txBody>
          <a:bodyPr wrap="square" lIns="0" tIns="0" rIns="0" bIns="0" rtlCol="0" anchor="t">
            <a:spAutoFit/>
          </a:bodyPr>
          <a:lstStyle/>
          <a:p>
            <a:pPr algn="ctr">
              <a:lnSpc>
                <a:spcPts val="7800"/>
              </a:lnSpc>
            </a:pPr>
            <a:r>
              <a:rPr lang="en-US" sz="5000">
                <a:solidFill>
                  <a:srgbClr val="FFFFFF"/>
                </a:solidFill>
                <a:latin typeface="Bodoni MT Black" pitchFamily="18" charset="0"/>
                <a:ea typeface="Bungee"/>
                <a:cs typeface="Bungee"/>
                <a:sym typeface="Bungee"/>
              </a:rPr>
              <a:t>PHẦN I: MỘT SỐ THUẬT NGỮ VÀ QUY CHUẨN (tt)</a:t>
            </a:r>
          </a:p>
        </p:txBody>
      </p:sp>
      <p:grpSp>
        <p:nvGrpSpPr>
          <p:cNvPr id="13" name="Group 3"/>
          <p:cNvGrpSpPr/>
          <p:nvPr/>
        </p:nvGrpSpPr>
        <p:grpSpPr>
          <a:xfrm>
            <a:off x="6324600" y="3068615"/>
            <a:ext cx="11752465" cy="6557430"/>
            <a:chOff x="0" y="0"/>
            <a:chExt cx="1243081" cy="1823051"/>
          </a:xfrm>
        </p:grpSpPr>
        <p:sp>
          <p:nvSpPr>
            <p:cNvPr id="14" name="Freeform 4"/>
            <p:cNvSpPr/>
            <p:nvPr/>
          </p:nvSpPr>
          <p:spPr>
            <a:xfrm>
              <a:off x="0" y="0"/>
              <a:ext cx="1243081" cy="1823052"/>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grpSp>
        <p:nvGrpSpPr>
          <p:cNvPr id="24" name="Group 3"/>
          <p:cNvGrpSpPr/>
          <p:nvPr/>
        </p:nvGrpSpPr>
        <p:grpSpPr>
          <a:xfrm>
            <a:off x="7118817" y="1541301"/>
            <a:ext cx="10164030" cy="1272397"/>
            <a:chOff x="0" y="0"/>
            <a:chExt cx="1243081" cy="1823051"/>
          </a:xfrm>
        </p:grpSpPr>
        <p:sp>
          <p:nvSpPr>
            <p:cNvPr id="25" name="Freeform 4"/>
            <p:cNvSpPr/>
            <p:nvPr/>
          </p:nvSpPr>
          <p:spPr>
            <a:xfrm>
              <a:off x="0" y="0"/>
              <a:ext cx="1243081" cy="1823052"/>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sp>
        <p:nvSpPr>
          <p:cNvPr id="8" name="Rectangle 7"/>
          <p:cNvSpPr/>
          <p:nvPr/>
        </p:nvSpPr>
        <p:spPr>
          <a:xfrm>
            <a:off x="7439889" y="1752925"/>
            <a:ext cx="9734539" cy="1015663"/>
          </a:xfrm>
          <a:prstGeom prst="rect">
            <a:avLst/>
          </a:prstGeom>
        </p:spPr>
        <p:txBody>
          <a:bodyPr wrap="square">
            <a:spAutoFit/>
          </a:bodyPr>
          <a:lstStyle/>
          <a:p>
            <a:r>
              <a:rPr lang="vi-VN" sz="2000" b="1"/>
              <a:t>Nước hợp vệ sinh từ công trình cấp nước tập trung: </a:t>
            </a:r>
            <a:r>
              <a:rPr lang="vi-VN" sz="2000"/>
              <a:t>chất lượng nước sau khi xử lý thoả mãn các yêu cầu về chất lượng: trong, không màu, không mùi, không vị lạ.</a:t>
            </a:r>
          </a:p>
        </p:txBody>
      </p:sp>
      <p:sp>
        <p:nvSpPr>
          <p:cNvPr id="10" name="Rectangle 9"/>
          <p:cNvSpPr/>
          <p:nvPr/>
        </p:nvSpPr>
        <p:spPr>
          <a:xfrm>
            <a:off x="6562032" y="3695700"/>
            <a:ext cx="11277600" cy="5486117"/>
          </a:xfrm>
          <a:prstGeom prst="rect">
            <a:avLst/>
          </a:prstGeom>
        </p:spPr>
        <p:txBody>
          <a:bodyPr wrap="square">
            <a:spAutoFit/>
          </a:bodyPr>
          <a:lstStyle/>
          <a:p>
            <a:pPr algn="just">
              <a:spcBef>
                <a:spcPts val="300"/>
              </a:spcBef>
              <a:spcAft>
                <a:spcPts val="300"/>
              </a:spcAft>
            </a:pPr>
            <a:r>
              <a:rPr lang="vi-VN" sz="1900" b="1" smtClean="0">
                <a:latin typeface="Muli" charset="0"/>
              </a:rPr>
              <a:t>Nước </a:t>
            </a:r>
            <a:r>
              <a:rPr lang="vi-VN" sz="1900" b="1">
                <a:latin typeface="Muli" charset="0"/>
              </a:rPr>
              <a:t>hợp vệ sinh từ công trình cấp nước quy mô hộ gia đình </a:t>
            </a:r>
            <a:r>
              <a:rPr lang="vi-VN" sz="1900">
                <a:latin typeface="Muli" charset="0"/>
              </a:rPr>
              <a:t>ngoài thoả mãn các yêu cầu về chất lượng nước (trong, không màu, không mùi, không vị lạ) thì còn phải đảm bảo các yêu cầu sau</a:t>
            </a:r>
            <a:r>
              <a:rPr lang="vi-VN" sz="1900" smtClean="0">
                <a:latin typeface="Muli" charset="0"/>
              </a:rPr>
              <a:t>:</a:t>
            </a:r>
            <a:endParaRPr lang="en-US" sz="1900" smtClean="0">
              <a:latin typeface="Muli" charset="0"/>
            </a:endParaRPr>
          </a:p>
          <a:p>
            <a:pPr algn="just">
              <a:spcBef>
                <a:spcPts val="300"/>
              </a:spcBef>
              <a:spcAft>
                <a:spcPts val="300"/>
              </a:spcAft>
            </a:pPr>
            <a:r>
              <a:rPr lang="vi-VN" sz="1900" i="1" u="sng">
                <a:latin typeface="Muli" charset="0"/>
              </a:rPr>
              <a:t>+ Giếng đào hợp vệ sinh: </a:t>
            </a:r>
            <a:r>
              <a:rPr lang="vi-VN" sz="1900">
                <a:latin typeface="Muli" charset="0"/>
              </a:rPr>
              <a:t>Giếng đào phải nằm cách nhà tiêu, chuồng gia súc hoặc nguồn gây ô nhiễm khác ít nhất 10m. Thành giếng cao tối thiểu 0,6m được xây bằng gạch, đá và thả ống buy sâu ít nhất 3m kể từ mặt đất. Sân giếng phải làm bằng bê tông hoặc lát gạch, đá, không bị nứt nẻ.</a:t>
            </a:r>
            <a:endParaRPr lang="en-US" sz="1900">
              <a:latin typeface="Muli" charset="0"/>
            </a:endParaRPr>
          </a:p>
          <a:p>
            <a:pPr algn="just">
              <a:spcBef>
                <a:spcPts val="300"/>
              </a:spcBef>
              <a:spcAft>
                <a:spcPts val="300"/>
              </a:spcAft>
            </a:pPr>
            <a:r>
              <a:rPr lang="vi-VN" sz="1900" i="1" u="sng">
                <a:latin typeface="Muli" charset="0"/>
              </a:rPr>
              <a:t>+ Giếng khoan hợp vệ sinh</a:t>
            </a:r>
            <a:r>
              <a:rPr lang="vi-VN" sz="1900">
                <a:latin typeface="Muli" charset="0"/>
              </a:rPr>
              <a:t>: Giếng khoan phải nằm cách nhà tiêu, chuồng gia súc hoặc nguồn gây ô nhiễm khác tối thiểu 10m. Sân giếng phải làm bằng bê tông hoặc lát gạch, đá, không bị nứt nẻ.</a:t>
            </a:r>
            <a:endParaRPr lang="en-US" sz="1900">
              <a:latin typeface="Muli" charset="0"/>
            </a:endParaRPr>
          </a:p>
          <a:p>
            <a:pPr algn="just">
              <a:spcBef>
                <a:spcPts val="300"/>
              </a:spcBef>
              <a:spcAft>
                <a:spcPts val="300"/>
              </a:spcAft>
            </a:pPr>
            <a:r>
              <a:rPr lang="vi-VN" sz="1900">
                <a:latin typeface="Muli" charset="0"/>
              </a:rPr>
              <a:t>+ </a:t>
            </a:r>
            <a:r>
              <a:rPr lang="vi-VN" sz="1900" i="1" u="sng">
                <a:latin typeface="Muli" charset="0"/>
              </a:rPr>
              <a:t>Bình lọc nước hộ gia đình </a:t>
            </a:r>
            <a:r>
              <a:rPr lang="vi-VN" sz="1900">
                <a:latin typeface="Muli" charset="0"/>
              </a:rPr>
              <a:t>(hoặc thiết bị lọc nước hộ gia đình) có nguồn gốc, xuất xứ rõ ràng, thiết bị vẫn còn thời hạn sử dụng do nhà sản xuất quy định; hộ gia đình khi sử dụng phải tuân theo các quy định kỹ thuật của nhà sản xuất.</a:t>
            </a:r>
            <a:endParaRPr lang="en-US" sz="1900">
              <a:latin typeface="Muli" charset="0"/>
            </a:endParaRPr>
          </a:p>
          <a:p>
            <a:pPr algn="just">
              <a:spcBef>
                <a:spcPts val="300"/>
              </a:spcBef>
              <a:spcAft>
                <a:spcPts val="300"/>
              </a:spcAft>
            </a:pPr>
            <a:r>
              <a:rPr lang="vi-VN" sz="1900">
                <a:latin typeface="Muli" charset="0"/>
              </a:rPr>
              <a:t>+ </a:t>
            </a:r>
            <a:r>
              <a:rPr lang="vi-VN" sz="1900" i="1" u="sng">
                <a:latin typeface="Muli" charset="0"/>
              </a:rPr>
              <a:t>Thiết bị, dụng cụ trữ nước hộ gia đình </a:t>
            </a:r>
            <a:r>
              <a:rPr lang="vi-VN" sz="1900">
                <a:latin typeface="Muli" charset="0"/>
              </a:rPr>
              <a:t>được làm từ các vật liệu thân thiện với môi trường, không gây hại tới sức khoẻ của con người như: lu chứa nước làm bằng chất liệu sành, sứ, bê tông; bể, bồn chứa nước bằng inox; thùng, bồn nhựa làm bằng chất liệu nhựa an toàn cho sức khoẻ con người; bể chứa bằng bê tông…</a:t>
            </a:r>
            <a:endParaRPr lang="en-US" sz="1900">
              <a:latin typeface="Muli" charset="0"/>
            </a:endParaRPr>
          </a:p>
          <a:p>
            <a:pPr algn="just">
              <a:spcBef>
                <a:spcPts val="300"/>
              </a:spcBef>
              <a:spcAft>
                <a:spcPts val="300"/>
              </a:spcAft>
            </a:pPr>
            <a:r>
              <a:rPr lang="vi-VN" sz="1900">
                <a:latin typeface="Muli" charset="0"/>
              </a:rPr>
              <a:t>- </a:t>
            </a:r>
            <a:r>
              <a:rPr lang="vi-VN" sz="1900" i="1" u="sng">
                <a:latin typeface="Muli" charset="0"/>
              </a:rPr>
              <a:t>Nước trữ trong các thiết bị, </a:t>
            </a:r>
            <a:r>
              <a:rPr lang="vi-VN" sz="1900">
                <a:latin typeface="Muli" charset="0"/>
              </a:rPr>
              <a:t>dụng cụ trên được lấy từ các nguồn nước hợp vệ sinh: Nước suối, nước mặt, nước mưa và nước mạch lộ hợp vệ sinh.</a:t>
            </a:r>
            <a:endParaRPr lang="en-US" sz="1900">
              <a:latin typeface="Muli" charset="0"/>
            </a:endParaRPr>
          </a:p>
          <a:p>
            <a:pPr marL="342900" indent="-342900">
              <a:buFontTx/>
              <a:buChar char="-"/>
            </a:pPr>
            <a:endParaRPr lang="en-US" sz="1900">
              <a:latin typeface="Muli" charset="0"/>
            </a:endParaRPr>
          </a:p>
        </p:txBody>
      </p:sp>
      <p:sp>
        <p:nvSpPr>
          <p:cNvPr id="35" name="Curved Up Arrow 34"/>
          <p:cNvSpPr/>
          <p:nvPr/>
        </p:nvSpPr>
        <p:spPr>
          <a:xfrm>
            <a:off x="3962400" y="9060176"/>
            <a:ext cx="2743200" cy="960124"/>
          </a:xfrm>
          <a:prstGeom prst="curved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36" name="Curved Down Arrow 35"/>
          <p:cNvSpPr/>
          <p:nvPr/>
        </p:nvSpPr>
        <p:spPr>
          <a:xfrm>
            <a:off x="4433452" y="1752926"/>
            <a:ext cx="2957948" cy="849149"/>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7068368"/>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E88BD"/>
        </a:solidFill>
        <a:effectLst/>
      </p:bgPr>
    </p:bg>
    <p:spTree>
      <p:nvGrpSpPr>
        <p:cNvPr id="1" name=""/>
        <p:cNvGrpSpPr/>
        <p:nvPr/>
      </p:nvGrpSpPr>
      <p:grpSpPr>
        <a:xfrm>
          <a:off x="0" y="0"/>
          <a:ext cx="0" cy="0"/>
          <a:chOff x="0" y="0"/>
          <a:chExt cx="0" cy="0"/>
        </a:xfrm>
      </p:grpSpPr>
      <p:sp>
        <p:nvSpPr>
          <p:cNvPr id="2" name="Freeform 2"/>
          <p:cNvSpPr/>
          <p:nvPr/>
        </p:nvSpPr>
        <p:spPr>
          <a:xfrm flipV="1">
            <a:off x="0" y="9626045"/>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488369" y="2123417"/>
            <a:ext cx="4191001" cy="7293393"/>
            <a:chOff x="0" y="0"/>
            <a:chExt cx="1243081" cy="1823051"/>
          </a:xfrm>
        </p:grpSpPr>
        <p:sp>
          <p:nvSpPr>
            <p:cNvPr id="4" name="Freeform 4"/>
            <p:cNvSpPr/>
            <p:nvPr/>
          </p:nvSpPr>
          <p:spPr>
            <a:xfrm>
              <a:off x="0" y="0"/>
              <a:ext cx="1243081" cy="1823052"/>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sp>
        <p:nvSpPr>
          <p:cNvPr id="11" name="TextBox 11"/>
          <p:cNvSpPr txBox="1"/>
          <p:nvPr/>
        </p:nvSpPr>
        <p:spPr>
          <a:xfrm>
            <a:off x="734289" y="3870577"/>
            <a:ext cx="3699163" cy="4770537"/>
          </a:xfrm>
          <a:prstGeom prst="rect">
            <a:avLst/>
          </a:prstGeom>
        </p:spPr>
        <p:txBody>
          <a:bodyPr wrap="square" lIns="0" tIns="0" rIns="0" bIns="0" rtlCol="0" anchor="t">
            <a:spAutoFit/>
          </a:bodyPr>
          <a:lstStyle/>
          <a:p>
            <a:pPr algn="just">
              <a:spcBef>
                <a:spcPts val="600"/>
              </a:spcBef>
              <a:spcAft>
                <a:spcPts val="600"/>
              </a:spcAft>
            </a:pPr>
            <a:r>
              <a:rPr lang="vi-VN" sz="3000">
                <a:solidFill>
                  <a:srgbClr val="000000"/>
                </a:solidFill>
                <a:latin typeface="Muli"/>
                <a:ea typeface="Muli"/>
                <a:cs typeface="Muli"/>
                <a:sym typeface="Muli"/>
              </a:rPr>
              <a:t>Nước hợp vệ sinh là nước sử dụng trực tiếp hoặc sau lọc thoả mãn các yêu cầu về chất </a:t>
            </a:r>
            <a:r>
              <a:rPr lang="vi-VN" sz="3000" smtClean="0">
                <a:solidFill>
                  <a:srgbClr val="000000"/>
                </a:solidFill>
                <a:latin typeface="Muli"/>
                <a:ea typeface="Muli"/>
                <a:cs typeface="Muli"/>
                <a:sym typeface="Muli"/>
              </a:rPr>
              <a:t>lượng:</a:t>
            </a:r>
            <a:r>
              <a:rPr lang="en-US" sz="3000" smtClean="0">
                <a:solidFill>
                  <a:srgbClr val="000000"/>
                </a:solidFill>
                <a:latin typeface="Muli"/>
                <a:ea typeface="Muli"/>
                <a:cs typeface="Muli"/>
                <a:sym typeface="Muli"/>
              </a:rPr>
              <a:t> </a:t>
            </a:r>
            <a:r>
              <a:rPr lang="vi-VN" sz="3000" smtClean="0">
                <a:solidFill>
                  <a:srgbClr val="000000"/>
                </a:solidFill>
                <a:latin typeface="Muli"/>
                <a:ea typeface="Muli"/>
                <a:cs typeface="Muli"/>
                <a:sym typeface="Muli"/>
              </a:rPr>
              <a:t>Trong</a:t>
            </a:r>
            <a:r>
              <a:rPr lang="vi-VN" sz="3000">
                <a:solidFill>
                  <a:srgbClr val="000000"/>
                </a:solidFill>
                <a:latin typeface="Muli"/>
                <a:ea typeface="Muli"/>
                <a:cs typeface="Muli"/>
                <a:sym typeface="Muli"/>
              </a:rPr>
              <a:t>, không màu, không mùi, không vị lạ có thể dùng để ăn uống sau khi đun sôi.</a:t>
            </a:r>
          </a:p>
          <a:p>
            <a:pPr algn="just">
              <a:spcBef>
                <a:spcPts val="600"/>
              </a:spcBef>
              <a:spcAft>
                <a:spcPts val="600"/>
              </a:spcAft>
            </a:pPr>
            <a:endParaRPr lang="en-US" sz="3000">
              <a:solidFill>
                <a:srgbClr val="000000"/>
              </a:solidFill>
              <a:latin typeface="Muli"/>
              <a:ea typeface="Muli"/>
              <a:cs typeface="Muli"/>
              <a:sym typeface="Muli"/>
            </a:endParaRPr>
          </a:p>
        </p:txBody>
      </p:sp>
      <p:sp>
        <p:nvSpPr>
          <p:cNvPr id="12" name="TextBox 12"/>
          <p:cNvSpPr txBox="1"/>
          <p:nvPr/>
        </p:nvSpPr>
        <p:spPr>
          <a:xfrm>
            <a:off x="540326" y="2641420"/>
            <a:ext cx="4038601" cy="923330"/>
          </a:xfrm>
          <a:prstGeom prst="rect">
            <a:avLst/>
          </a:prstGeom>
        </p:spPr>
        <p:txBody>
          <a:bodyPr wrap="square" lIns="0" tIns="0" rIns="0" bIns="0" rtlCol="0" anchor="t">
            <a:spAutoFit/>
          </a:bodyPr>
          <a:lstStyle/>
          <a:p>
            <a:pPr algn="ctr"/>
            <a:r>
              <a:rPr lang="en-US" sz="3000" b="1" smtClean="0">
                <a:solidFill>
                  <a:srgbClr val="3E88BD"/>
                </a:solidFill>
                <a:latin typeface="Tahoma" pitchFamily="34" charset="0"/>
                <a:ea typeface="Tahoma" pitchFamily="34" charset="0"/>
                <a:cs typeface="Tahoma" pitchFamily="34" charset="0"/>
                <a:sym typeface="Bungee"/>
              </a:rPr>
              <a:t>4</a:t>
            </a:r>
            <a:r>
              <a:rPr lang="vi-VN" sz="3000" b="1" smtClean="0">
                <a:solidFill>
                  <a:srgbClr val="3E88BD"/>
                </a:solidFill>
                <a:latin typeface="Tahoma" pitchFamily="34" charset="0"/>
                <a:ea typeface="Tahoma" pitchFamily="34" charset="0"/>
                <a:cs typeface="Tahoma" pitchFamily="34" charset="0"/>
                <a:sym typeface="Bungee"/>
              </a:rPr>
              <a:t>. </a:t>
            </a:r>
            <a:r>
              <a:rPr lang="vi-VN" sz="3000" b="1">
                <a:solidFill>
                  <a:srgbClr val="3E88BD"/>
                </a:solidFill>
                <a:latin typeface="Tahoma" pitchFamily="34" charset="0"/>
                <a:ea typeface="Tahoma" pitchFamily="34" charset="0"/>
                <a:cs typeface="Tahoma" pitchFamily="34" charset="0"/>
                <a:sym typeface="Bungee"/>
              </a:rPr>
              <a:t>Nước hợp vệ </a:t>
            </a:r>
            <a:r>
              <a:rPr lang="vi-VN" sz="3000" b="1" smtClean="0">
                <a:solidFill>
                  <a:srgbClr val="3E88BD"/>
                </a:solidFill>
                <a:latin typeface="Tahoma" pitchFamily="34" charset="0"/>
                <a:ea typeface="Tahoma" pitchFamily="34" charset="0"/>
                <a:cs typeface="Tahoma" pitchFamily="34" charset="0"/>
                <a:sym typeface="Bungee"/>
              </a:rPr>
              <a:t>sinh</a:t>
            </a:r>
            <a:r>
              <a:rPr lang="en-US" sz="3000" b="1" smtClean="0">
                <a:solidFill>
                  <a:srgbClr val="3E88BD"/>
                </a:solidFill>
                <a:latin typeface="Tahoma" pitchFamily="34" charset="0"/>
                <a:ea typeface="Tahoma" pitchFamily="34" charset="0"/>
                <a:cs typeface="Tahoma" pitchFamily="34" charset="0"/>
                <a:sym typeface="Bungee"/>
              </a:rPr>
              <a:t> (tt)</a:t>
            </a:r>
            <a:r>
              <a:rPr lang="vi-VN" sz="3000" b="1" smtClean="0">
                <a:solidFill>
                  <a:srgbClr val="3E88BD"/>
                </a:solidFill>
                <a:latin typeface="Tahoma" pitchFamily="34" charset="0"/>
                <a:ea typeface="Tahoma" pitchFamily="34" charset="0"/>
                <a:cs typeface="Tahoma" pitchFamily="34" charset="0"/>
                <a:sym typeface="Bungee"/>
              </a:rPr>
              <a:t> </a:t>
            </a:r>
            <a:endParaRPr lang="vi-VN" sz="3000" b="1">
              <a:solidFill>
                <a:srgbClr val="3E88BD"/>
              </a:solidFill>
              <a:latin typeface="Tahoma" pitchFamily="34" charset="0"/>
              <a:ea typeface="Tahoma" pitchFamily="34" charset="0"/>
              <a:cs typeface="Tahoma" pitchFamily="34" charset="0"/>
              <a:sym typeface="Bungee"/>
            </a:endParaRPr>
          </a:p>
        </p:txBody>
      </p:sp>
      <p:sp>
        <p:nvSpPr>
          <p:cNvPr id="19" name="TextBox 19"/>
          <p:cNvSpPr txBox="1"/>
          <p:nvPr/>
        </p:nvSpPr>
        <p:spPr>
          <a:xfrm>
            <a:off x="457198" y="245090"/>
            <a:ext cx="17221201" cy="1000274"/>
          </a:xfrm>
          <a:prstGeom prst="rect">
            <a:avLst/>
          </a:prstGeom>
        </p:spPr>
        <p:txBody>
          <a:bodyPr wrap="square" lIns="0" tIns="0" rIns="0" bIns="0" rtlCol="0" anchor="t">
            <a:spAutoFit/>
          </a:bodyPr>
          <a:lstStyle/>
          <a:p>
            <a:pPr algn="ctr">
              <a:lnSpc>
                <a:spcPts val="7800"/>
              </a:lnSpc>
            </a:pPr>
            <a:r>
              <a:rPr lang="en-US" sz="5000">
                <a:solidFill>
                  <a:srgbClr val="FFFFFF"/>
                </a:solidFill>
                <a:latin typeface="Bodoni MT Black" pitchFamily="18" charset="0"/>
                <a:ea typeface="Bungee"/>
                <a:cs typeface="Bungee"/>
                <a:sym typeface="Bungee"/>
              </a:rPr>
              <a:t>PHẦN I: MỘT SỐ THUẬT NGỮ VÀ QUY CHUẨN (tt)</a:t>
            </a:r>
          </a:p>
        </p:txBody>
      </p:sp>
      <p:grpSp>
        <p:nvGrpSpPr>
          <p:cNvPr id="13" name="Group 3"/>
          <p:cNvGrpSpPr/>
          <p:nvPr/>
        </p:nvGrpSpPr>
        <p:grpSpPr>
          <a:xfrm>
            <a:off x="6324599" y="1562101"/>
            <a:ext cx="11752465" cy="8063944"/>
            <a:chOff x="0" y="0"/>
            <a:chExt cx="1243081" cy="1823051"/>
          </a:xfrm>
        </p:grpSpPr>
        <p:sp>
          <p:nvSpPr>
            <p:cNvPr id="14" name="Freeform 4"/>
            <p:cNvSpPr/>
            <p:nvPr/>
          </p:nvSpPr>
          <p:spPr>
            <a:xfrm>
              <a:off x="0" y="0"/>
              <a:ext cx="1243081" cy="1823052"/>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sp>
        <p:nvSpPr>
          <p:cNvPr id="10" name="Rectangle 9"/>
          <p:cNvSpPr/>
          <p:nvPr/>
        </p:nvSpPr>
        <p:spPr>
          <a:xfrm>
            <a:off x="6596668" y="1972921"/>
            <a:ext cx="11277600" cy="7594387"/>
          </a:xfrm>
          <a:prstGeom prst="rect">
            <a:avLst/>
          </a:prstGeom>
        </p:spPr>
        <p:txBody>
          <a:bodyPr wrap="square">
            <a:spAutoFit/>
          </a:bodyPr>
          <a:lstStyle/>
          <a:p>
            <a:pPr>
              <a:spcBef>
                <a:spcPts val="300"/>
              </a:spcBef>
              <a:spcAft>
                <a:spcPts val="300"/>
              </a:spcAft>
            </a:pPr>
            <a:r>
              <a:rPr lang="vi-VN" sz="2200" b="1" i="1" u="sng">
                <a:latin typeface="Muli" charset="0"/>
              </a:rPr>
              <a:t>Nước suối hoặc nước mặt </a:t>
            </a:r>
            <a:r>
              <a:rPr lang="vi-VN" sz="2200">
                <a:latin typeface="Muli" charset="0"/>
              </a:rPr>
              <a:t>không bị ô nhiễm bởi các chất thải của người hoặc động vật, hóa chất, thuốc bảo vệ thực vật hoặc các chất thải công nghiệp, làng nghề.</a:t>
            </a:r>
          </a:p>
          <a:p>
            <a:pPr>
              <a:spcBef>
                <a:spcPts val="300"/>
              </a:spcBef>
              <a:spcAft>
                <a:spcPts val="300"/>
              </a:spcAft>
            </a:pPr>
            <a:r>
              <a:rPr lang="vi-VN" sz="2200" b="1" i="1" u="sng">
                <a:latin typeface="Muli" charset="0"/>
              </a:rPr>
              <a:t>Nước mạch lộ </a:t>
            </a:r>
            <a:r>
              <a:rPr lang="vi-VN" sz="2200">
                <a:latin typeface="Muli" charset="0"/>
              </a:rPr>
              <a:t>(là nguồn nước ngầm xuất lộ từ khe núi đá và núi đất) không bị ô nhiễm bởi chất thải của người hoặc động vật, hóa chất, thuốc bảo vệ thực vật hoặc các chất thải công nghiệp, làng nghề.</a:t>
            </a:r>
          </a:p>
          <a:p>
            <a:pPr>
              <a:spcBef>
                <a:spcPts val="300"/>
              </a:spcBef>
              <a:spcAft>
                <a:spcPts val="300"/>
              </a:spcAft>
            </a:pPr>
            <a:r>
              <a:rPr lang="vi-VN" sz="2200" b="1" i="1" u="sng">
                <a:latin typeface="Muli" charset="0"/>
              </a:rPr>
              <a:t>Nước mưa </a:t>
            </a:r>
            <a:r>
              <a:rPr lang="vi-VN" sz="2200">
                <a:latin typeface="Muli" charset="0"/>
              </a:rPr>
              <a:t>được thu hứng từ mái ngói, mái tôn, trần nhà bê tông (sau khi đã xả nước bụi bẩn trước khi thu hứng) trong bể chứa, lu chứa nước được rửa sạch trước khi thu hứng.</a:t>
            </a:r>
          </a:p>
          <a:p>
            <a:pPr>
              <a:spcBef>
                <a:spcPts val="300"/>
              </a:spcBef>
              <a:spcAft>
                <a:spcPts val="300"/>
              </a:spcAft>
            </a:pPr>
            <a:r>
              <a:rPr lang="vi-VN" sz="2200" i="1" u="sng">
                <a:latin typeface="Muli" charset="0"/>
              </a:rPr>
              <a:t>Khuyến cáo: </a:t>
            </a:r>
            <a:r>
              <a:rPr lang="vi-VN" sz="2200" i="1">
                <a:latin typeface="Muli" charset="0"/>
              </a:rPr>
              <a:t>Không được dùng nước mưa ở những khu vực gần khu công nghiệp, nhà máy hóa chất gây ô nhiễm không khí, nước mưa thu hứng từ mái fibro xi măng có chất amiăng, khi sử dụng có nguy cơ gây bệnh ung thư, do đó khuyến cáo không được dùng cho ăn uống và không được xếp vào loại nước hợp vệ sinh.</a:t>
            </a:r>
          </a:p>
          <a:p>
            <a:pPr>
              <a:spcBef>
                <a:spcPts val="300"/>
              </a:spcBef>
              <a:spcAft>
                <a:spcPts val="300"/>
              </a:spcAft>
            </a:pPr>
            <a:r>
              <a:rPr lang="vi-VN" sz="2200" i="1">
                <a:latin typeface="Muli" charset="0"/>
              </a:rPr>
              <a:t>Để xử lý nước mưa được sạch và an toàn hơn chúng ta có thể làm bể lọc nước mưa thủ công. Ngoài ra còn một biện pháp khác nhanh chóng và tiện lợi hơn rất nhiều đó là hệ thống lọc thô đầu nguồn: Các loại hạt vật liệu được sử dụng như: than hoạt tính, sỏi, cát thạch anh,… có tính năng lọc cặn, lọc tạp chất bẩn trong nước, vi khuẩn, kim loại nặng,….</a:t>
            </a:r>
          </a:p>
          <a:p>
            <a:pPr>
              <a:spcBef>
                <a:spcPts val="300"/>
              </a:spcBef>
              <a:spcAft>
                <a:spcPts val="300"/>
              </a:spcAft>
            </a:pPr>
            <a:r>
              <a:rPr lang="vi-VN" sz="2200" i="1">
                <a:latin typeface="Muli" charset="0"/>
              </a:rPr>
              <a:t>Đối với bể chứa nước: đảm bảo yêu cầu bền vững, ổn định trong suốt thời gian sử dụng dưới tác động của điều kiện tự nhiên, tác động môi trường xung quan, có mái che, nắp đậy để bảo vệ chất lượng nước</a:t>
            </a:r>
          </a:p>
          <a:p>
            <a:pPr marL="342900" indent="-342900">
              <a:buFontTx/>
              <a:buChar char="-"/>
            </a:pPr>
            <a:endParaRPr lang="en-US" sz="2000">
              <a:latin typeface="Muli" charset="0"/>
            </a:endParaRPr>
          </a:p>
        </p:txBody>
      </p:sp>
      <p:sp>
        <p:nvSpPr>
          <p:cNvPr id="27" name="Right Arrow 26"/>
          <p:cNvSpPr/>
          <p:nvPr/>
        </p:nvSpPr>
        <p:spPr>
          <a:xfrm>
            <a:off x="4648200" y="5219700"/>
            <a:ext cx="1676400" cy="6514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6900528"/>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88BD"/>
        </a:solidFill>
        <a:effectLst/>
      </p:bgPr>
    </p:bg>
    <p:spTree>
      <p:nvGrpSpPr>
        <p:cNvPr id="1" name=""/>
        <p:cNvGrpSpPr/>
        <p:nvPr/>
      </p:nvGrpSpPr>
      <p:grpSpPr>
        <a:xfrm>
          <a:off x="0" y="0"/>
          <a:ext cx="0" cy="0"/>
          <a:chOff x="0" y="0"/>
          <a:chExt cx="0" cy="0"/>
        </a:xfrm>
      </p:grpSpPr>
      <p:sp>
        <p:nvSpPr>
          <p:cNvPr id="2" name="Freeform 2"/>
          <p:cNvSpPr/>
          <p:nvPr/>
        </p:nvSpPr>
        <p:spPr>
          <a:xfrm flipV="1">
            <a:off x="0" y="9626045"/>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1028699" y="1894778"/>
            <a:ext cx="4191001" cy="7453407"/>
            <a:chOff x="0" y="0"/>
            <a:chExt cx="1243081" cy="1823051"/>
          </a:xfrm>
        </p:grpSpPr>
        <p:sp>
          <p:nvSpPr>
            <p:cNvPr id="4" name="Freeform 4"/>
            <p:cNvSpPr/>
            <p:nvPr/>
          </p:nvSpPr>
          <p:spPr>
            <a:xfrm>
              <a:off x="0" y="0"/>
              <a:ext cx="1243081" cy="1823052"/>
            </a:xfrm>
            <a:custGeom>
              <a:avLst/>
              <a:gdLst/>
              <a:ahLst/>
              <a:cxnLst/>
              <a:rect l="l" t="t" r="r" b="b"/>
              <a:pathLst>
                <a:path w="1243081" h="1823052">
                  <a:moveTo>
                    <a:pt x="1118621" y="1823051"/>
                  </a:moveTo>
                  <a:lnTo>
                    <a:pt x="124460" y="1823051"/>
                  </a:lnTo>
                  <a:cubicBezTo>
                    <a:pt x="55880" y="1823051"/>
                    <a:pt x="0" y="1767171"/>
                    <a:pt x="0" y="1698591"/>
                  </a:cubicBezTo>
                  <a:lnTo>
                    <a:pt x="0" y="124460"/>
                  </a:lnTo>
                  <a:cubicBezTo>
                    <a:pt x="0" y="55880"/>
                    <a:pt x="55880" y="0"/>
                    <a:pt x="124460" y="0"/>
                  </a:cubicBezTo>
                  <a:lnTo>
                    <a:pt x="1118621" y="0"/>
                  </a:lnTo>
                  <a:cubicBezTo>
                    <a:pt x="1187201" y="0"/>
                    <a:pt x="1243081" y="55880"/>
                    <a:pt x="1243081" y="124460"/>
                  </a:cubicBezTo>
                  <a:lnTo>
                    <a:pt x="1243081" y="1698591"/>
                  </a:lnTo>
                  <a:cubicBezTo>
                    <a:pt x="1243081" y="1767171"/>
                    <a:pt x="1187201" y="1823052"/>
                    <a:pt x="1118621" y="1823052"/>
                  </a:cubicBezTo>
                  <a:close/>
                </a:path>
              </a:pathLst>
            </a:custGeom>
            <a:solidFill>
              <a:srgbClr val="FFFFFF"/>
            </a:solidFill>
          </p:spPr>
        </p:sp>
      </p:grpSp>
      <p:sp>
        <p:nvSpPr>
          <p:cNvPr id="11" name="TextBox 11"/>
          <p:cNvSpPr txBox="1"/>
          <p:nvPr/>
        </p:nvSpPr>
        <p:spPr>
          <a:xfrm>
            <a:off x="1447799" y="3924300"/>
            <a:ext cx="3352800" cy="4462760"/>
          </a:xfrm>
          <a:prstGeom prst="rect">
            <a:avLst/>
          </a:prstGeom>
        </p:spPr>
        <p:txBody>
          <a:bodyPr wrap="square" lIns="0" tIns="0" rIns="0" bIns="0" rtlCol="0" anchor="t">
            <a:spAutoFit/>
          </a:bodyPr>
          <a:lstStyle/>
          <a:p>
            <a:pPr algn="just">
              <a:spcBef>
                <a:spcPts val="600"/>
              </a:spcBef>
              <a:spcAft>
                <a:spcPts val="600"/>
              </a:spcAft>
            </a:pPr>
            <a:r>
              <a:rPr lang="vi-VN" sz="2800">
                <a:solidFill>
                  <a:srgbClr val="000000"/>
                </a:solidFill>
                <a:latin typeface="Muli"/>
                <a:ea typeface="Muli"/>
                <a:cs typeface="Muli"/>
                <a:sym typeface="Muli"/>
              </a:rPr>
              <a:t>Nước sạch đạt quy chuẩn Nước sạch đạt quy chuẩn được xác định bao gồm từ các nguồn hệ thống cấp nước tập trung và công trình cấp nước quy mô hộ gia đình:</a:t>
            </a:r>
          </a:p>
          <a:p>
            <a:pPr algn="just">
              <a:spcBef>
                <a:spcPts val="600"/>
              </a:spcBef>
              <a:spcAft>
                <a:spcPts val="600"/>
              </a:spcAft>
            </a:pPr>
            <a:endParaRPr lang="en-US" sz="2800">
              <a:solidFill>
                <a:srgbClr val="000000"/>
              </a:solidFill>
              <a:latin typeface="Muli"/>
              <a:ea typeface="Muli"/>
              <a:cs typeface="Muli"/>
              <a:sym typeface="Muli"/>
            </a:endParaRPr>
          </a:p>
        </p:txBody>
      </p:sp>
      <p:sp>
        <p:nvSpPr>
          <p:cNvPr id="12" name="TextBox 12"/>
          <p:cNvSpPr txBox="1"/>
          <p:nvPr/>
        </p:nvSpPr>
        <p:spPr>
          <a:xfrm>
            <a:off x="1427016" y="2652470"/>
            <a:ext cx="3200400" cy="861774"/>
          </a:xfrm>
          <a:prstGeom prst="rect">
            <a:avLst/>
          </a:prstGeom>
        </p:spPr>
        <p:txBody>
          <a:bodyPr wrap="square" lIns="0" tIns="0" rIns="0" bIns="0" rtlCol="0" anchor="t">
            <a:spAutoFit/>
          </a:bodyPr>
          <a:lstStyle/>
          <a:p>
            <a:pPr algn="ctr"/>
            <a:r>
              <a:rPr lang="en-US" sz="2800" b="1" smtClean="0">
                <a:solidFill>
                  <a:srgbClr val="3E88BD"/>
                </a:solidFill>
                <a:latin typeface="Tahoma" pitchFamily="34" charset="0"/>
                <a:ea typeface="Tahoma" pitchFamily="34" charset="0"/>
                <a:cs typeface="Tahoma" pitchFamily="34" charset="0"/>
                <a:sym typeface="Bungee"/>
              </a:rPr>
              <a:t>5</a:t>
            </a:r>
            <a:r>
              <a:rPr lang="vi-VN" sz="2800" b="1" smtClean="0">
                <a:solidFill>
                  <a:srgbClr val="3E88BD"/>
                </a:solidFill>
                <a:latin typeface="Tahoma" pitchFamily="34" charset="0"/>
                <a:ea typeface="Tahoma" pitchFamily="34" charset="0"/>
                <a:cs typeface="Tahoma" pitchFamily="34" charset="0"/>
                <a:sym typeface="Bungee"/>
              </a:rPr>
              <a:t>. Nước</a:t>
            </a:r>
            <a:r>
              <a:rPr lang="en-US" sz="2800" b="1" smtClean="0">
                <a:solidFill>
                  <a:srgbClr val="3E88BD"/>
                </a:solidFill>
                <a:latin typeface="Tahoma" pitchFamily="34" charset="0"/>
                <a:ea typeface="Tahoma" pitchFamily="34" charset="0"/>
                <a:cs typeface="Tahoma" pitchFamily="34" charset="0"/>
                <a:sym typeface="Bungee"/>
              </a:rPr>
              <a:t> sạch đạt quy chuẩn</a:t>
            </a:r>
            <a:endParaRPr lang="vi-VN" sz="2800" b="1">
              <a:solidFill>
                <a:srgbClr val="3E88BD"/>
              </a:solidFill>
              <a:latin typeface="Tahoma" pitchFamily="34" charset="0"/>
              <a:ea typeface="Tahoma" pitchFamily="34" charset="0"/>
              <a:cs typeface="Tahoma" pitchFamily="34" charset="0"/>
              <a:sym typeface="Bungee"/>
            </a:endParaRPr>
          </a:p>
        </p:txBody>
      </p:sp>
      <p:sp>
        <p:nvSpPr>
          <p:cNvPr id="18" name="TextBox 18"/>
          <p:cNvSpPr txBox="1"/>
          <p:nvPr/>
        </p:nvSpPr>
        <p:spPr>
          <a:xfrm>
            <a:off x="11514870" y="2066444"/>
            <a:ext cx="2658330" cy="609599"/>
          </a:xfrm>
          <a:prstGeom prst="rect">
            <a:avLst/>
          </a:prstGeom>
        </p:spPr>
        <p:txBody>
          <a:bodyPr lIns="0" tIns="0" rIns="0" bIns="0" rtlCol="0" anchor="t">
            <a:spAutoFit/>
          </a:bodyPr>
          <a:lstStyle/>
          <a:p>
            <a:pPr algn="ctr">
              <a:lnSpc>
                <a:spcPts val="4500"/>
              </a:lnSpc>
            </a:pPr>
            <a:r>
              <a:rPr lang="en-US" sz="3000">
                <a:solidFill>
                  <a:srgbClr val="3E88BD"/>
                </a:solidFill>
                <a:latin typeface="Bungee"/>
                <a:ea typeface="Bungee"/>
                <a:cs typeface="Bungee"/>
                <a:sym typeface="Bungee"/>
              </a:rPr>
              <a:t>Mục tiêu #4</a:t>
            </a:r>
          </a:p>
        </p:txBody>
      </p:sp>
      <p:sp>
        <p:nvSpPr>
          <p:cNvPr id="19" name="TextBox 19"/>
          <p:cNvSpPr txBox="1"/>
          <p:nvPr/>
        </p:nvSpPr>
        <p:spPr>
          <a:xfrm>
            <a:off x="457198" y="245090"/>
            <a:ext cx="17221201" cy="1000274"/>
          </a:xfrm>
          <a:prstGeom prst="rect">
            <a:avLst/>
          </a:prstGeom>
        </p:spPr>
        <p:txBody>
          <a:bodyPr wrap="square" lIns="0" tIns="0" rIns="0" bIns="0" rtlCol="0" anchor="t">
            <a:spAutoFit/>
          </a:bodyPr>
          <a:lstStyle/>
          <a:p>
            <a:pPr algn="ctr">
              <a:lnSpc>
                <a:spcPts val="7800"/>
              </a:lnSpc>
            </a:pPr>
            <a:r>
              <a:rPr lang="en-US" sz="5000">
                <a:solidFill>
                  <a:srgbClr val="FFFFFF"/>
                </a:solidFill>
                <a:latin typeface="Bodoni MT Black" pitchFamily="18" charset="0"/>
                <a:ea typeface="Bungee"/>
                <a:cs typeface="Bungee"/>
                <a:sym typeface="Bungee"/>
              </a:rPr>
              <a:t>PHẦN I: MỘT SỐ THUẬT NGỮ VÀ QUY CHUẨN (tt)</a:t>
            </a:r>
          </a:p>
        </p:txBody>
      </p:sp>
      <p:sp>
        <p:nvSpPr>
          <p:cNvPr id="6" name="Oval 5"/>
          <p:cNvSpPr/>
          <p:nvPr/>
        </p:nvSpPr>
        <p:spPr>
          <a:xfrm>
            <a:off x="9123214" y="5621482"/>
            <a:ext cx="7543800" cy="2895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smtClean="0">
                <a:latin typeface="Muli" charset="0"/>
              </a:rPr>
              <a:t>Nước </a:t>
            </a:r>
            <a:r>
              <a:rPr lang="vi-VN" sz="2500">
                <a:latin typeface="Muli" charset="0"/>
              </a:rPr>
              <a:t>sạch đạt quy chuẩn từ công trình cấp nước quy mô hộ gia đình thực hiện theo quy định của Quy chuẩn kỹ thuật do Bộ Y tế ban hành. </a:t>
            </a:r>
          </a:p>
        </p:txBody>
      </p:sp>
      <p:sp>
        <p:nvSpPr>
          <p:cNvPr id="24" name="Oval 23"/>
          <p:cNvSpPr/>
          <p:nvPr/>
        </p:nvSpPr>
        <p:spPr>
          <a:xfrm>
            <a:off x="9067798" y="2066444"/>
            <a:ext cx="7543800" cy="2895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smtClean="0">
                <a:latin typeface="Muli" charset="0"/>
              </a:rPr>
              <a:t>Nước </a:t>
            </a:r>
            <a:r>
              <a:rPr lang="vi-VN" sz="2500">
                <a:latin typeface="Muli" charset="0"/>
              </a:rPr>
              <a:t>sạch đạt quy chuẩn từ công trình cấp nước tập trung là nước có các thông số chất lượng nước đáp ứng các chỉ tiêu theo quy định của Quy chuẩn kỹ thuật do Bộ Y tế ban hành. </a:t>
            </a:r>
          </a:p>
        </p:txBody>
      </p:sp>
      <p:sp>
        <p:nvSpPr>
          <p:cNvPr id="15" name="Curved Up Arrow 14"/>
          <p:cNvSpPr/>
          <p:nvPr/>
        </p:nvSpPr>
        <p:spPr>
          <a:xfrm>
            <a:off x="5029200" y="7962900"/>
            <a:ext cx="5334000" cy="1278082"/>
          </a:xfrm>
          <a:prstGeom prst="curved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17" name="Curved Down Arrow 16"/>
          <p:cNvSpPr/>
          <p:nvPr/>
        </p:nvSpPr>
        <p:spPr>
          <a:xfrm>
            <a:off x="5219700" y="1723543"/>
            <a:ext cx="4533900" cy="1101968"/>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9955491"/>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991252" y="4705350"/>
            <a:ext cx="489372" cy="704850"/>
          </a:xfrm>
          <a:prstGeom prst="rect">
            <a:avLst/>
          </a:prstGeom>
        </p:spPr>
        <p:txBody>
          <a:bodyPr lIns="0" tIns="0" rIns="0" bIns="0" rtlCol="0" anchor="t">
            <a:spAutoFit/>
          </a:bodyPr>
          <a:lstStyle/>
          <a:p>
            <a:pPr algn="ctr">
              <a:lnSpc>
                <a:spcPts val="5250"/>
              </a:lnSpc>
            </a:pPr>
            <a:r>
              <a:rPr lang="en-US" sz="3500">
                <a:solidFill>
                  <a:srgbClr val="FFFFFF"/>
                </a:solidFill>
                <a:latin typeface="Bungee"/>
                <a:ea typeface="Bungee"/>
                <a:cs typeface="Bungee"/>
                <a:sym typeface="Bungee"/>
              </a:rPr>
              <a:t>3</a:t>
            </a:r>
          </a:p>
        </p:txBody>
      </p:sp>
      <p:sp>
        <p:nvSpPr>
          <p:cNvPr id="21" name="TextBox 21"/>
          <p:cNvSpPr txBox="1"/>
          <p:nvPr/>
        </p:nvSpPr>
        <p:spPr>
          <a:xfrm>
            <a:off x="9991252" y="8152574"/>
            <a:ext cx="489372" cy="704850"/>
          </a:xfrm>
          <a:prstGeom prst="rect">
            <a:avLst/>
          </a:prstGeom>
        </p:spPr>
        <p:txBody>
          <a:bodyPr lIns="0" tIns="0" rIns="0" bIns="0" rtlCol="0" anchor="t">
            <a:spAutoFit/>
          </a:bodyPr>
          <a:lstStyle/>
          <a:p>
            <a:pPr algn="ctr">
              <a:lnSpc>
                <a:spcPts val="5250"/>
              </a:lnSpc>
            </a:pPr>
            <a:r>
              <a:rPr lang="en-US" sz="3500">
                <a:solidFill>
                  <a:srgbClr val="FFFFFF"/>
                </a:solidFill>
                <a:latin typeface="Bungee"/>
                <a:ea typeface="Bungee"/>
                <a:cs typeface="Bungee"/>
                <a:sym typeface="Bungee"/>
              </a:rPr>
              <a:t>5</a:t>
            </a:r>
          </a:p>
        </p:txBody>
      </p:sp>
      <p:sp>
        <p:nvSpPr>
          <p:cNvPr id="22" name="Freeform 22"/>
          <p:cNvSpPr/>
          <p:nvPr/>
        </p:nvSpPr>
        <p:spPr>
          <a:xfrm>
            <a:off x="-1745495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5257800" y="8572450"/>
            <a:ext cx="8180633" cy="5994173"/>
          </a:xfrm>
          <a:custGeom>
            <a:avLst/>
            <a:gdLst/>
            <a:ahLst/>
            <a:cxnLst/>
            <a:rect l="l" t="t" r="r" b="b"/>
            <a:pathLst>
              <a:path w="8180633" h="5994173">
                <a:moveTo>
                  <a:pt x="0" y="0"/>
                </a:moveTo>
                <a:lnTo>
                  <a:pt x="8180633" y="0"/>
                </a:lnTo>
                <a:lnTo>
                  <a:pt x="8180633" y="5994173"/>
                </a:lnTo>
                <a:lnTo>
                  <a:pt x="0" y="59941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4" name="TextBox 24"/>
          <p:cNvSpPr txBox="1"/>
          <p:nvPr/>
        </p:nvSpPr>
        <p:spPr>
          <a:xfrm>
            <a:off x="1371600" y="87022"/>
            <a:ext cx="15887700" cy="938783"/>
          </a:xfrm>
          <a:prstGeom prst="rect">
            <a:avLst/>
          </a:prstGeom>
        </p:spPr>
        <p:txBody>
          <a:bodyPr wrap="square" lIns="0" tIns="0" rIns="0" bIns="0" rtlCol="0" anchor="t">
            <a:spAutoFit/>
          </a:bodyPr>
          <a:lstStyle/>
          <a:p>
            <a:pPr>
              <a:lnSpc>
                <a:spcPts val="8680"/>
              </a:lnSpc>
              <a:spcBef>
                <a:spcPct val="0"/>
              </a:spcBef>
            </a:pPr>
            <a:r>
              <a:rPr lang="vi-VN" sz="3500" b="1">
                <a:solidFill>
                  <a:srgbClr val="3E88BD"/>
                </a:solidFill>
                <a:latin typeface="Gadugi" pitchFamily="34" charset="0"/>
                <a:ea typeface="Gadugi" pitchFamily="34" charset="0"/>
                <a:cs typeface="Bungee"/>
                <a:sym typeface="Bungee"/>
              </a:rPr>
              <a:t>PHẦN II: BỘ CHỈ SỐ THEO DÕI - ĐÁNH GIÁ</a:t>
            </a:r>
            <a:r>
              <a:rPr lang="en-US" sz="3500" b="1">
                <a:solidFill>
                  <a:srgbClr val="3E88BD"/>
                </a:solidFill>
                <a:latin typeface="Gadugi" pitchFamily="34" charset="0"/>
                <a:ea typeface="Gadugi" pitchFamily="34" charset="0"/>
                <a:cs typeface="Bungee"/>
                <a:sym typeface="Bungee"/>
              </a:rPr>
              <a:t> </a:t>
            </a:r>
            <a:r>
              <a:rPr lang="vi-VN" sz="3500" b="1">
                <a:solidFill>
                  <a:srgbClr val="3E88BD"/>
                </a:solidFill>
                <a:latin typeface="Gadugi" pitchFamily="34" charset="0"/>
                <a:ea typeface="Gadugi" pitchFamily="34" charset="0"/>
                <a:cs typeface="Bungee"/>
                <a:sym typeface="Bungee"/>
              </a:rPr>
              <a:t>NƯỚC SẠCH NÔNG THÔN </a:t>
            </a:r>
            <a:endParaRPr lang="en-US" sz="3500" b="1">
              <a:solidFill>
                <a:srgbClr val="3E88BD"/>
              </a:solidFill>
              <a:latin typeface="Gadugi" pitchFamily="34" charset="0"/>
              <a:ea typeface="Gadugi" pitchFamily="34" charset="0"/>
              <a:cs typeface="Bungee"/>
              <a:sym typeface="Bungee"/>
            </a:endParaRPr>
          </a:p>
        </p:txBody>
      </p:sp>
      <p:graphicFrame>
        <p:nvGraphicFramePr>
          <p:cNvPr id="25" name="Table 24"/>
          <p:cNvGraphicFramePr>
            <a:graphicFrameLocks noGrp="1"/>
          </p:cNvGraphicFramePr>
          <p:nvPr>
            <p:extLst>
              <p:ext uri="{D42A27DB-BD31-4B8C-83A1-F6EECF244321}">
                <p14:modId xmlns:p14="http://schemas.microsoft.com/office/powerpoint/2010/main" val="127727801"/>
              </p:ext>
            </p:extLst>
          </p:nvPr>
        </p:nvGraphicFramePr>
        <p:xfrm>
          <a:off x="988830" y="1866900"/>
          <a:ext cx="16505828" cy="8199442"/>
        </p:xfrm>
        <a:graphic>
          <a:graphicData uri="http://schemas.openxmlformats.org/drawingml/2006/table">
            <a:tbl>
              <a:tblPr firstRow="1" firstCol="1" bandRow="1">
                <a:tableStyleId>{5C22544A-7EE6-4342-B048-85BDC9FD1C3A}</a:tableStyleId>
              </a:tblPr>
              <a:tblGrid>
                <a:gridCol w="763770"/>
                <a:gridCol w="6777539"/>
                <a:gridCol w="8964519"/>
              </a:tblGrid>
              <a:tr h="920360">
                <a:tc>
                  <a:txBody>
                    <a:bodyPr/>
                    <a:lstStyle/>
                    <a:p>
                      <a:pPr algn="ctr">
                        <a:lnSpc>
                          <a:spcPts val="1600"/>
                        </a:lnSpc>
                        <a:spcAft>
                          <a:spcPts val="0"/>
                        </a:spcAft>
                        <a:tabLst>
                          <a:tab pos="457200" algn="l"/>
                          <a:tab pos="514350" algn="l"/>
                          <a:tab pos="2667000" algn="l"/>
                        </a:tabLst>
                      </a:pPr>
                      <a:endParaRPr lang="en-US" sz="30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endParaRPr lang="en-US" sz="30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r>
                        <a:rPr lang="en-US" sz="3000" smtClean="0">
                          <a:effectLst/>
                          <a:latin typeface="Times New Roman" pitchFamily="18" charset="0"/>
                          <a:cs typeface="Times New Roman" pitchFamily="18" charset="0"/>
                        </a:rPr>
                        <a:t>TT</a:t>
                      </a:r>
                      <a:endParaRPr lang="en-US" sz="3000">
                        <a:effectLst/>
                        <a:latin typeface="Times New Roman" pitchFamily="18" charset="0"/>
                        <a:ea typeface="Calibri"/>
                        <a:cs typeface="Times New Roman" pitchFamily="18" charset="0"/>
                      </a:endParaRPr>
                    </a:p>
                  </a:txBody>
                  <a:tcPr marL="26790" marR="26790" marT="0" marB="0"/>
                </a:tc>
                <a:tc>
                  <a:txBody>
                    <a:bodyPr/>
                    <a:lstStyle/>
                    <a:p>
                      <a:pPr algn="ctr">
                        <a:lnSpc>
                          <a:spcPts val="1600"/>
                        </a:lnSpc>
                        <a:spcAft>
                          <a:spcPts val="0"/>
                        </a:spcAft>
                        <a:tabLst>
                          <a:tab pos="457200" algn="l"/>
                          <a:tab pos="514350" algn="l"/>
                          <a:tab pos="2667000" algn="l"/>
                        </a:tabLst>
                      </a:pPr>
                      <a:endParaRPr lang="en-US" sz="30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endParaRPr lang="en-US" sz="30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r>
                        <a:rPr lang="en-US" sz="3000" smtClean="0">
                          <a:effectLst/>
                          <a:latin typeface="Times New Roman" pitchFamily="18" charset="0"/>
                          <a:cs typeface="Times New Roman" pitchFamily="18" charset="0"/>
                        </a:rPr>
                        <a:t>Chỉ </a:t>
                      </a:r>
                      <a:r>
                        <a:rPr lang="en-US" sz="3000">
                          <a:effectLst/>
                          <a:latin typeface="Times New Roman" pitchFamily="18" charset="0"/>
                          <a:cs typeface="Times New Roman" pitchFamily="18" charset="0"/>
                        </a:rPr>
                        <a:t>số</a:t>
                      </a:r>
                      <a:endParaRPr lang="en-US" sz="3000">
                        <a:effectLst/>
                        <a:latin typeface="Times New Roman" pitchFamily="18" charset="0"/>
                        <a:ea typeface="Calibri"/>
                        <a:cs typeface="Times New Roman" pitchFamily="18" charset="0"/>
                      </a:endParaRPr>
                    </a:p>
                  </a:txBody>
                  <a:tcPr marL="26790" marR="26790" marT="0" marB="0"/>
                </a:tc>
                <a:tc>
                  <a:txBody>
                    <a:bodyPr/>
                    <a:lstStyle/>
                    <a:p>
                      <a:pPr algn="ctr">
                        <a:lnSpc>
                          <a:spcPts val="1600"/>
                        </a:lnSpc>
                        <a:spcAft>
                          <a:spcPts val="0"/>
                        </a:spcAft>
                        <a:tabLst>
                          <a:tab pos="457200" algn="l"/>
                          <a:tab pos="514350" algn="l"/>
                          <a:tab pos="2667000" algn="l"/>
                        </a:tabLst>
                      </a:pPr>
                      <a:endParaRPr lang="en-US" sz="30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endParaRPr lang="en-US" sz="30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r>
                        <a:rPr lang="en-US" sz="3000" smtClean="0">
                          <a:effectLst/>
                          <a:latin typeface="Times New Roman" pitchFamily="18" charset="0"/>
                          <a:cs typeface="Times New Roman" pitchFamily="18" charset="0"/>
                        </a:rPr>
                        <a:t>Ghi </a:t>
                      </a:r>
                      <a:r>
                        <a:rPr lang="en-US" sz="3000">
                          <a:effectLst/>
                          <a:latin typeface="Times New Roman" pitchFamily="18" charset="0"/>
                          <a:cs typeface="Times New Roman" pitchFamily="18" charset="0"/>
                        </a:rPr>
                        <a:t>chú</a:t>
                      </a:r>
                      <a:endParaRPr lang="en-US" sz="3000">
                        <a:effectLst/>
                        <a:latin typeface="Times New Roman" pitchFamily="18" charset="0"/>
                        <a:ea typeface="Calibri"/>
                        <a:cs typeface="Times New Roman" pitchFamily="18" charset="0"/>
                      </a:endParaRPr>
                    </a:p>
                  </a:txBody>
                  <a:tcPr marL="26790" marR="26790" marT="0" marB="0"/>
                </a:tc>
              </a:tr>
              <a:tr h="1102803">
                <a:tc>
                  <a:txBody>
                    <a:bodyPr/>
                    <a:lstStyle/>
                    <a:p>
                      <a:pPr algn="ctr">
                        <a:lnSpc>
                          <a:spcPct val="115000"/>
                        </a:lnSpc>
                        <a:spcAft>
                          <a:spcPts val="0"/>
                        </a:spcAft>
                        <a:tabLst>
                          <a:tab pos="457200" algn="l"/>
                        </a:tabLst>
                      </a:pPr>
                      <a:r>
                        <a:rPr lang="en-US" sz="3000">
                          <a:effectLst/>
                          <a:latin typeface="Times New Roman" pitchFamily="18" charset="0"/>
                          <a:cs typeface="Times New Roman" pitchFamily="18" charset="0"/>
                        </a:rPr>
                        <a:t>1</a:t>
                      </a:r>
                      <a:endParaRPr lang="en-US" sz="3000">
                        <a:effectLst/>
                        <a:latin typeface="Times New Roman" pitchFamily="18" charset="0"/>
                        <a:ea typeface="Calibri"/>
                        <a:cs typeface="Times New Roman" pitchFamily="18" charset="0"/>
                      </a:endParaRPr>
                    </a:p>
                  </a:txBody>
                  <a:tcPr marL="26790" marR="26790" marT="0" marB="0"/>
                </a:tc>
                <a:tc>
                  <a:txBody>
                    <a:bodyPr/>
                    <a:lstStyle/>
                    <a:p>
                      <a:pPr algn="l">
                        <a:lnSpc>
                          <a:spcPct val="115000"/>
                        </a:lnSpc>
                        <a:spcAft>
                          <a:spcPts val="0"/>
                        </a:spcAft>
                        <a:tabLst>
                          <a:tab pos="457200" algn="l"/>
                        </a:tabLst>
                      </a:pPr>
                      <a:r>
                        <a:rPr lang="en-US" sz="3000">
                          <a:effectLst/>
                          <a:latin typeface="Times New Roman" pitchFamily="18" charset="0"/>
                          <a:cs typeface="Times New Roman" pitchFamily="18" charset="0"/>
                        </a:rPr>
                        <a:t>Chỉ số 01: Tỷ lệ hộ được sử dụng nước HVS (bao gồm nước sạch) (%)</a:t>
                      </a:r>
                      <a:endParaRPr lang="en-US" sz="30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3000">
                          <a:effectLst/>
                          <a:latin typeface="Times New Roman" pitchFamily="18" charset="0"/>
                          <a:cs typeface="Times New Roman" pitchFamily="18" charset="0"/>
                        </a:rPr>
                        <a:t>Bằng số hộ sử dụng nước hợp vệ sinh trên tổng số hộ dân nông thôn nhân với 100 </a:t>
                      </a:r>
                      <a:endParaRPr lang="en-US" sz="3000">
                        <a:effectLst/>
                        <a:latin typeface="Times New Roman" pitchFamily="18" charset="0"/>
                        <a:ea typeface="Calibri"/>
                        <a:cs typeface="Times New Roman" pitchFamily="18" charset="0"/>
                      </a:endParaRPr>
                    </a:p>
                  </a:txBody>
                  <a:tcPr marL="26790" marR="26790" marT="0" marB="0"/>
                </a:tc>
              </a:tr>
              <a:tr h="1729568">
                <a:tc>
                  <a:txBody>
                    <a:bodyPr/>
                    <a:lstStyle/>
                    <a:p>
                      <a:pPr algn="ctr">
                        <a:lnSpc>
                          <a:spcPct val="115000"/>
                        </a:lnSpc>
                        <a:spcAft>
                          <a:spcPts val="0"/>
                        </a:spcAft>
                        <a:tabLst>
                          <a:tab pos="457200" algn="l"/>
                        </a:tabLst>
                      </a:pPr>
                      <a:r>
                        <a:rPr lang="en-US" sz="3000">
                          <a:effectLst/>
                          <a:latin typeface="Times New Roman" pitchFamily="18" charset="0"/>
                          <a:cs typeface="Times New Roman" pitchFamily="18" charset="0"/>
                        </a:rPr>
                        <a:t>2</a:t>
                      </a:r>
                      <a:endParaRPr lang="en-US" sz="3000">
                        <a:effectLst/>
                        <a:latin typeface="Times New Roman" pitchFamily="18" charset="0"/>
                        <a:ea typeface="Calibri"/>
                        <a:cs typeface="Times New Roman" pitchFamily="18" charset="0"/>
                      </a:endParaRPr>
                    </a:p>
                  </a:txBody>
                  <a:tcPr marL="26790" marR="26790" marT="0" marB="0"/>
                </a:tc>
                <a:tc>
                  <a:txBody>
                    <a:bodyPr/>
                    <a:lstStyle/>
                    <a:p>
                      <a:pPr algn="l">
                        <a:lnSpc>
                          <a:spcPct val="115000"/>
                        </a:lnSpc>
                        <a:spcAft>
                          <a:spcPts val="0"/>
                        </a:spcAft>
                        <a:tabLst>
                          <a:tab pos="457200" algn="l"/>
                        </a:tabLst>
                      </a:pPr>
                      <a:r>
                        <a:rPr lang="en-US" sz="3000">
                          <a:effectLst/>
                          <a:latin typeface="Times New Roman" pitchFamily="18" charset="0"/>
                          <a:cs typeface="Times New Roman" pitchFamily="18" charset="0"/>
                        </a:rPr>
                        <a:t>Chỉ số 02: Tỷ lệ hộ được sử dụng nước sạch đạt quy chuẩn (%)</a:t>
                      </a:r>
                      <a:endParaRPr lang="en-US" sz="30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3000">
                          <a:effectLst/>
                          <a:latin typeface="Times New Roman" pitchFamily="18" charset="0"/>
                          <a:cs typeface="Times New Roman" pitchFamily="18" charset="0"/>
                        </a:rPr>
                        <a:t>Bằng số hộ được sử dụng nước sạch đạt quy chuẩn từ công trình cấp nước tập trung và công trình cấp nước quy mô hộ gia đình/tổng số hộ dân nông thôn nhân với 100. </a:t>
                      </a:r>
                      <a:endParaRPr lang="en-US" sz="3000">
                        <a:effectLst/>
                        <a:latin typeface="Times New Roman" pitchFamily="18" charset="0"/>
                        <a:ea typeface="Calibri"/>
                        <a:cs typeface="Times New Roman" pitchFamily="18" charset="0"/>
                      </a:endParaRPr>
                    </a:p>
                  </a:txBody>
                  <a:tcPr marL="26790" marR="26790" marT="0" marB="0"/>
                </a:tc>
              </a:tr>
              <a:tr h="1654206">
                <a:tc>
                  <a:txBody>
                    <a:bodyPr/>
                    <a:lstStyle/>
                    <a:p>
                      <a:pPr algn="ctr">
                        <a:lnSpc>
                          <a:spcPct val="115000"/>
                        </a:lnSpc>
                        <a:spcAft>
                          <a:spcPts val="0"/>
                        </a:spcAft>
                        <a:tabLst>
                          <a:tab pos="457200" algn="l"/>
                        </a:tabLst>
                      </a:pPr>
                      <a:r>
                        <a:rPr lang="en-US" sz="3000">
                          <a:effectLst/>
                          <a:latin typeface="Times New Roman" pitchFamily="18" charset="0"/>
                          <a:cs typeface="Times New Roman" pitchFamily="18" charset="0"/>
                        </a:rPr>
                        <a:t>2.1</a:t>
                      </a:r>
                      <a:endParaRPr lang="en-US" sz="3000">
                        <a:effectLst/>
                        <a:latin typeface="Times New Roman" pitchFamily="18" charset="0"/>
                        <a:ea typeface="Calibri"/>
                        <a:cs typeface="Times New Roman" pitchFamily="18" charset="0"/>
                      </a:endParaRPr>
                    </a:p>
                  </a:txBody>
                  <a:tcPr marL="26790" marR="26790" marT="0" marB="0"/>
                </a:tc>
                <a:tc>
                  <a:txBody>
                    <a:bodyPr/>
                    <a:lstStyle/>
                    <a:p>
                      <a:pPr algn="l">
                        <a:lnSpc>
                          <a:spcPct val="115000"/>
                        </a:lnSpc>
                        <a:spcAft>
                          <a:spcPts val="0"/>
                        </a:spcAft>
                        <a:tabLst>
                          <a:tab pos="457200" algn="l"/>
                        </a:tabLst>
                      </a:pPr>
                      <a:r>
                        <a:rPr lang="en-US" sz="3000">
                          <a:effectLst/>
                          <a:latin typeface="Times New Roman" pitchFamily="18" charset="0"/>
                          <a:cs typeface="Times New Roman" pitchFamily="18" charset="0"/>
                        </a:rPr>
                        <a:t>Tỷ lệ hộ được sử dụng nước sạch đạt quy chuẩn từ công trình cấp nước tập trung</a:t>
                      </a:r>
                      <a:endParaRPr lang="en-US" sz="30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3000">
                          <a:effectLst/>
                          <a:latin typeface="Times New Roman" pitchFamily="18" charset="0"/>
                          <a:cs typeface="Times New Roman" pitchFamily="18" charset="0"/>
                        </a:rPr>
                        <a:t>Bằng số hộ sử dụng nước sạch đạt quy chuẩn từ công trình cấp nước tập trung trên tổng số hộ nhân với 100. </a:t>
                      </a:r>
                    </a:p>
                    <a:p>
                      <a:pPr algn="just">
                        <a:lnSpc>
                          <a:spcPct val="115000"/>
                        </a:lnSpc>
                        <a:spcAft>
                          <a:spcPts val="0"/>
                        </a:spcAft>
                        <a:tabLst>
                          <a:tab pos="457200" algn="l"/>
                        </a:tabLst>
                      </a:pPr>
                      <a:r>
                        <a:rPr lang="en-US" sz="3000">
                          <a:effectLst/>
                          <a:latin typeface="Times New Roman" pitchFamily="18" charset="0"/>
                          <a:cs typeface="Times New Roman" pitchFamily="18" charset="0"/>
                        </a:rPr>
                        <a:t> </a:t>
                      </a:r>
                      <a:endParaRPr lang="en-US" sz="3000">
                        <a:effectLst/>
                        <a:latin typeface="Times New Roman" pitchFamily="18" charset="0"/>
                        <a:ea typeface="Calibri"/>
                        <a:cs typeface="Times New Roman" pitchFamily="18" charset="0"/>
                      </a:endParaRPr>
                    </a:p>
                  </a:txBody>
                  <a:tcPr marL="26790" marR="26790" marT="0" marB="0"/>
                </a:tc>
              </a:tr>
              <a:tr h="1689702">
                <a:tc>
                  <a:txBody>
                    <a:bodyPr/>
                    <a:lstStyle/>
                    <a:p>
                      <a:pPr algn="ctr">
                        <a:lnSpc>
                          <a:spcPct val="115000"/>
                        </a:lnSpc>
                        <a:spcAft>
                          <a:spcPts val="0"/>
                        </a:spcAft>
                        <a:tabLst>
                          <a:tab pos="457200" algn="l"/>
                        </a:tabLst>
                      </a:pPr>
                      <a:r>
                        <a:rPr lang="en-US" sz="3000">
                          <a:effectLst/>
                          <a:latin typeface="Times New Roman" pitchFamily="18" charset="0"/>
                          <a:cs typeface="Times New Roman" pitchFamily="18" charset="0"/>
                        </a:rPr>
                        <a:t>2.2</a:t>
                      </a:r>
                      <a:endParaRPr lang="en-US" sz="3000">
                        <a:effectLst/>
                        <a:latin typeface="Times New Roman" pitchFamily="18" charset="0"/>
                        <a:ea typeface="Calibri"/>
                        <a:cs typeface="Times New Roman" pitchFamily="18" charset="0"/>
                      </a:endParaRPr>
                    </a:p>
                  </a:txBody>
                  <a:tcPr marL="26790" marR="26790" marT="0" marB="0"/>
                </a:tc>
                <a:tc>
                  <a:txBody>
                    <a:bodyPr/>
                    <a:lstStyle/>
                    <a:p>
                      <a:pPr algn="l">
                        <a:lnSpc>
                          <a:spcPct val="115000"/>
                        </a:lnSpc>
                        <a:spcAft>
                          <a:spcPts val="0"/>
                        </a:spcAft>
                        <a:tabLst>
                          <a:tab pos="457200" algn="l"/>
                        </a:tabLst>
                      </a:pPr>
                      <a:r>
                        <a:rPr lang="en-US" sz="3000">
                          <a:effectLst/>
                          <a:latin typeface="Times New Roman" pitchFamily="18" charset="0"/>
                          <a:cs typeface="Times New Roman" pitchFamily="18" charset="0"/>
                        </a:rPr>
                        <a:t>Tỷ lệ hộ được sử dụng nước sạch đạt quy chuẩn từ công trình cấp nước quy mô hộ gia đình</a:t>
                      </a:r>
                      <a:endParaRPr lang="en-US" sz="30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3000">
                          <a:effectLst/>
                          <a:latin typeface="Times New Roman" pitchFamily="18" charset="0"/>
                          <a:cs typeface="Times New Roman" pitchFamily="18" charset="0"/>
                        </a:rPr>
                        <a:t>Bằng số hộ sử dụng nước sạch đạt quy chuẩn từ công trình cấp nước quy mô hộ gia đình trên tổng số hộ nhân với 100. </a:t>
                      </a:r>
                    </a:p>
                  </a:txBody>
                  <a:tcPr marL="26790" marR="26790" marT="0" marB="0"/>
                </a:tc>
              </a:tr>
              <a:tr h="1102803">
                <a:tc>
                  <a:txBody>
                    <a:bodyPr/>
                    <a:lstStyle/>
                    <a:p>
                      <a:pPr algn="ctr">
                        <a:lnSpc>
                          <a:spcPct val="115000"/>
                        </a:lnSpc>
                        <a:spcAft>
                          <a:spcPts val="0"/>
                        </a:spcAft>
                        <a:tabLst>
                          <a:tab pos="457200" algn="l"/>
                        </a:tabLst>
                      </a:pPr>
                      <a:r>
                        <a:rPr lang="en-US" sz="3000">
                          <a:effectLst/>
                          <a:latin typeface="Times New Roman" pitchFamily="18" charset="0"/>
                          <a:cs typeface="Times New Roman" pitchFamily="18" charset="0"/>
                        </a:rPr>
                        <a:t>3</a:t>
                      </a:r>
                      <a:endParaRPr lang="en-US" sz="3000">
                        <a:effectLst/>
                        <a:latin typeface="Times New Roman" pitchFamily="18" charset="0"/>
                        <a:ea typeface="Calibri"/>
                        <a:cs typeface="Times New Roman" pitchFamily="18" charset="0"/>
                      </a:endParaRPr>
                    </a:p>
                  </a:txBody>
                  <a:tcPr marL="26790" marR="26790" marT="0" marB="0"/>
                </a:tc>
                <a:tc>
                  <a:txBody>
                    <a:bodyPr/>
                    <a:lstStyle/>
                    <a:p>
                      <a:pPr algn="l">
                        <a:lnSpc>
                          <a:spcPct val="115000"/>
                        </a:lnSpc>
                        <a:spcAft>
                          <a:spcPts val="0"/>
                        </a:spcAft>
                        <a:tabLst>
                          <a:tab pos="457200" algn="l"/>
                          <a:tab pos="2667000" algn="l"/>
                        </a:tabLst>
                      </a:pPr>
                      <a:r>
                        <a:rPr lang="en-US" sz="3000">
                          <a:effectLst/>
                          <a:latin typeface="Times New Roman" pitchFamily="18" charset="0"/>
                          <a:cs typeface="Times New Roman" pitchFamily="18" charset="0"/>
                        </a:rPr>
                        <a:t>Chỉ số 03: Tỷ lệ hộ nghèo được sử dụng nước hợp vệ sinh (HVS) (%)</a:t>
                      </a:r>
                      <a:endParaRPr lang="en-US" sz="30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3000">
                          <a:effectLst/>
                          <a:latin typeface="Times New Roman" pitchFamily="18" charset="0"/>
                          <a:cs typeface="Times New Roman" pitchFamily="18" charset="0"/>
                        </a:rPr>
                        <a:t>Bằng số hộ nghèo sử dụng nước hợp vệ sinh trên tổng số hộ nghèo nhân với 100</a:t>
                      </a:r>
                      <a:endParaRPr lang="en-US" sz="3000">
                        <a:effectLst/>
                        <a:latin typeface="Times New Roman" pitchFamily="18" charset="0"/>
                        <a:ea typeface="Calibri"/>
                        <a:cs typeface="Times New Roman" pitchFamily="18" charset="0"/>
                      </a:endParaRPr>
                    </a:p>
                  </a:txBody>
                  <a:tcPr marL="26790" marR="26790" marT="0" marB="0"/>
                </a:tc>
              </a:tr>
            </a:tbl>
          </a:graphicData>
        </a:graphic>
      </p:graphicFrame>
      <p:sp>
        <p:nvSpPr>
          <p:cNvPr id="26" name="Title 2"/>
          <p:cNvSpPr txBox="1">
            <a:spLocks/>
          </p:cNvSpPr>
          <p:nvPr/>
        </p:nvSpPr>
        <p:spPr>
          <a:xfrm>
            <a:off x="1828800" y="1095969"/>
            <a:ext cx="5562600" cy="576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500" b="1">
                <a:solidFill>
                  <a:srgbClr val="3E88BD"/>
                </a:solidFill>
                <a:latin typeface="Gadugi" pitchFamily="34" charset="0"/>
                <a:ea typeface="Gadugi" pitchFamily="34" charset="0"/>
                <a:cs typeface="Bungee"/>
              </a:rPr>
              <a:t>I. Phạm vi Bộ chỉ </a:t>
            </a:r>
            <a:r>
              <a:rPr lang="en-US" sz="2500" b="1" smtClean="0">
                <a:solidFill>
                  <a:srgbClr val="3E88BD"/>
                </a:solidFill>
                <a:latin typeface="Gadugi" pitchFamily="34" charset="0"/>
                <a:ea typeface="Gadugi" pitchFamily="34" charset="0"/>
                <a:cs typeface="Bungee"/>
              </a:rPr>
              <a:t>số (gồm 07 chỉ số)</a:t>
            </a:r>
            <a:endParaRPr lang="en-US" sz="2500" b="1">
              <a:solidFill>
                <a:srgbClr val="3E88BD"/>
              </a:solidFill>
              <a:latin typeface="Gadugi" pitchFamily="34" charset="0"/>
              <a:ea typeface="Gadugi" pitchFamily="34" charset="0"/>
              <a:cs typeface="Bungee"/>
            </a:endParaRPr>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flipV="1">
            <a:off x="0" y="-7338125"/>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054330" y="6362700"/>
            <a:ext cx="4467339" cy="6844113"/>
          </a:xfrm>
          <a:custGeom>
            <a:avLst/>
            <a:gdLst/>
            <a:ahLst/>
            <a:cxnLst/>
            <a:rect l="l" t="t" r="r" b="b"/>
            <a:pathLst>
              <a:path w="4467339" h="6844113">
                <a:moveTo>
                  <a:pt x="0" y="0"/>
                </a:moveTo>
                <a:lnTo>
                  <a:pt x="4467339" y="0"/>
                </a:lnTo>
                <a:lnTo>
                  <a:pt x="4467339" y="6844113"/>
                </a:lnTo>
                <a:lnTo>
                  <a:pt x="0" y="68441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24"/>
          <p:cNvSpPr txBox="1"/>
          <p:nvPr/>
        </p:nvSpPr>
        <p:spPr>
          <a:xfrm>
            <a:off x="1371600" y="-120798"/>
            <a:ext cx="15887700" cy="938783"/>
          </a:xfrm>
          <a:prstGeom prst="rect">
            <a:avLst/>
          </a:prstGeom>
        </p:spPr>
        <p:txBody>
          <a:bodyPr wrap="square" lIns="0" tIns="0" rIns="0" bIns="0" rtlCol="0" anchor="t">
            <a:spAutoFit/>
          </a:bodyPr>
          <a:lstStyle/>
          <a:p>
            <a:pPr>
              <a:lnSpc>
                <a:spcPts val="8680"/>
              </a:lnSpc>
              <a:spcBef>
                <a:spcPct val="0"/>
              </a:spcBef>
            </a:pPr>
            <a:r>
              <a:rPr lang="vi-VN" sz="3500" b="1">
                <a:solidFill>
                  <a:srgbClr val="3E88BD"/>
                </a:solidFill>
                <a:latin typeface="Gadugi" pitchFamily="34" charset="0"/>
                <a:ea typeface="Gadugi" pitchFamily="34" charset="0"/>
                <a:cs typeface="Bungee"/>
                <a:sym typeface="Bungee"/>
              </a:rPr>
              <a:t>PHẦN II: BỘ CHỈ SỐ THEO DÕI - ĐÁNH GIÁ</a:t>
            </a:r>
            <a:r>
              <a:rPr lang="en-US" sz="3500" b="1">
                <a:solidFill>
                  <a:srgbClr val="3E88BD"/>
                </a:solidFill>
                <a:latin typeface="Gadugi" pitchFamily="34" charset="0"/>
                <a:ea typeface="Gadugi" pitchFamily="34" charset="0"/>
                <a:cs typeface="Bungee"/>
                <a:sym typeface="Bungee"/>
              </a:rPr>
              <a:t> </a:t>
            </a:r>
            <a:r>
              <a:rPr lang="vi-VN" sz="3500" b="1">
                <a:solidFill>
                  <a:srgbClr val="3E88BD"/>
                </a:solidFill>
                <a:latin typeface="Gadugi" pitchFamily="34" charset="0"/>
                <a:ea typeface="Gadugi" pitchFamily="34" charset="0"/>
                <a:cs typeface="Bungee"/>
                <a:sym typeface="Bungee"/>
              </a:rPr>
              <a:t>NƯỚC SẠCH NÔNG THÔN </a:t>
            </a:r>
            <a:endParaRPr lang="en-US" sz="3500" b="1">
              <a:solidFill>
                <a:srgbClr val="3E88BD"/>
              </a:solidFill>
              <a:latin typeface="Gadugi" pitchFamily="34" charset="0"/>
              <a:ea typeface="Gadugi" pitchFamily="34" charset="0"/>
              <a:cs typeface="Bungee"/>
              <a:sym typeface="Bungee"/>
            </a:endParaRPr>
          </a:p>
        </p:txBody>
      </p:sp>
      <p:sp>
        <p:nvSpPr>
          <p:cNvPr id="11" name="Title 2"/>
          <p:cNvSpPr txBox="1">
            <a:spLocks/>
          </p:cNvSpPr>
          <p:nvPr/>
        </p:nvSpPr>
        <p:spPr>
          <a:xfrm>
            <a:off x="685800" y="827252"/>
            <a:ext cx="5638800" cy="576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500" b="1">
                <a:solidFill>
                  <a:srgbClr val="3E88BD"/>
                </a:solidFill>
                <a:latin typeface="Gadugi" pitchFamily="34" charset="0"/>
                <a:ea typeface="Gadugi" pitchFamily="34" charset="0"/>
                <a:cs typeface="Bungee"/>
              </a:rPr>
              <a:t>I. Phạm vi Bộ chỉ </a:t>
            </a:r>
            <a:r>
              <a:rPr lang="en-US" sz="2500" b="1" smtClean="0">
                <a:solidFill>
                  <a:srgbClr val="3E88BD"/>
                </a:solidFill>
                <a:latin typeface="Gadugi" pitchFamily="34" charset="0"/>
                <a:ea typeface="Gadugi" pitchFamily="34" charset="0"/>
                <a:cs typeface="Bungee"/>
              </a:rPr>
              <a:t>số (gồm 07 chỉ số)</a:t>
            </a:r>
            <a:endParaRPr lang="en-US" sz="2500" b="1">
              <a:solidFill>
                <a:srgbClr val="3E88BD"/>
              </a:solidFill>
              <a:latin typeface="Gadugi" pitchFamily="34" charset="0"/>
              <a:ea typeface="Gadugi" pitchFamily="34" charset="0"/>
              <a:cs typeface="Bungee"/>
            </a:endParaRPr>
          </a:p>
        </p:txBody>
      </p:sp>
      <p:graphicFrame>
        <p:nvGraphicFramePr>
          <p:cNvPr id="12" name="Content Placeholder 3"/>
          <p:cNvGraphicFramePr>
            <a:graphicFrameLocks/>
          </p:cNvGraphicFramePr>
          <p:nvPr>
            <p:extLst>
              <p:ext uri="{D42A27DB-BD31-4B8C-83A1-F6EECF244321}">
                <p14:modId xmlns:p14="http://schemas.microsoft.com/office/powerpoint/2010/main" val="3739619090"/>
              </p:ext>
            </p:extLst>
          </p:nvPr>
        </p:nvGraphicFramePr>
        <p:xfrm>
          <a:off x="200890" y="1652154"/>
          <a:ext cx="17983198" cy="8293779"/>
        </p:xfrm>
        <a:graphic>
          <a:graphicData uri="http://schemas.openxmlformats.org/drawingml/2006/table">
            <a:tbl>
              <a:tblPr firstRow="1" firstCol="1" bandRow="1">
                <a:tableStyleId>{5C22544A-7EE6-4342-B048-85BDC9FD1C3A}</a:tableStyleId>
              </a:tblPr>
              <a:tblGrid>
                <a:gridCol w="951998"/>
                <a:gridCol w="7264301"/>
                <a:gridCol w="9766899"/>
              </a:tblGrid>
              <a:tr h="452875">
                <a:tc>
                  <a:txBody>
                    <a:bodyPr/>
                    <a:lstStyle/>
                    <a:p>
                      <a:pPr algn="ctr">
                        <a:lnSpc>
                          <a:spcPts val="1600"/>
                        </a:lnSpc>
                        <a:spcAft>
                          <a:spcPts val="0"/>
                        </a:spcAft>
                        <a:tabLst>
                          <a:tab pos="457200" algn="l"/>
                          <a:tab pos="514350" algn="l"/>
                          <a:tab pos="2667000" algn="l"/>
                        </a:tabLst>
                      </a:pPr>
                      <a:endParaRPr lang="en-US" sz="25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r>
                        <a:rPr lang="en-US" sz="2500" smtClean="0">
                          <a:effectLst/>
                          <a:latin typeface="Times New Roman" pitchFamily="18" charset="0"/>
                          <a:cs typeface="Times New Roman" pitchFamily="18" charset="0"/>
                        </a:rPr>
                        <a:t>TT</a:t>
                      </a:r>
                      <a:endParaRPr lang="en-US" sz="2500">
                        <a:effectLst/>
                        <a:latin typeface="Times New Roman" pitchFamily="18" charset="0"/>
                        <a:ea typeface="Calibri"/>
                        <a:cs typeface="Times New Roman" pitchFamily="18" charset="0"/>
                      </a:endParaRPr>
                    </a:p>
                  </a:txBody>
                  <a:tcPr marL="26790" marR="26790" marT="0" marB="0"/>
                </a:tc>
                <a:tc>
                  <a:txBody>
                    <a:bodyPr/>
                    <a:lstStyle/>
                    <a:p>
                      <a:pPr algn="ctr">
                        <a:lnSpc>
                          <a:spcPts val="1600"/>
                        </a:lnSpc>
                        <a:spcAft>
                          <a:spcPts val="0"/>
                        </a:spcAft>
                        <a:tabLst>
                          <a:tab pos="457200" algn="l"/>
                          <a:tab pos="514350" algn="l"/>
                          <a:tab pos="2667000" algn="l"/>
                        </a:tabLst>
                      </a:pPr>
                      <a:endParaRPr lang="en-US" sz="25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r>
                        <a:rPr lang="en-US" sz="2500" smtClean="0">
                          <a:effectLst/>
                          <a:latin typeface="Times New Roman" pitchFamily="18" charset="0"/>
                          <a:cs typeface="Times New Roman" pitchFamily="18" charset="0"/>
                        </a:rPr>
                        <a:t>Chỉ </a:t>
                      </a:r>
                      <a:r>
                        <a:rPr lang="en-US" sz="2500">
                          <a:effectLst/>
                          <a:latin typeface="Times New Roman" pitchFamily="18" charset="0"/>
                          <a:cs typeface="Times New Roman" pitchFamily="18" charset="0"/>
                        </a:rPr>
                        <a:t>số</a:t>
                      </a:r>
                      <a:endParaRPr lang="en-US" sz="2500">
                        <a:effectLst/>
                        <a:latin typeface="Times New Roman" pitchFamily="18" charset="0"/>
                        <a:ea typeface="Calibri"/>
                        <a:cs typeface="Times New Roman" pitchFamily="18" charset="0"/>
                      </a:endParaRPr>
                    </a:p>
                  </a:txBody>
                  <a:tcPr marL="26790" marR="26790" marT="0" marB="0"/>
                </a:tc>
                <a:tc>
                  <a:txBody>
                    <a:bodyPr/>
                    <a:lstStyle/>
                    <a:p>
                      <a:pPr algn="ctr">
                        <a:lnSpc>
                          <a:spcPts val="1600"/>
                        </a:lnSpc>
                        <a:spcAft>
                          <a:spcPts val="0"/>
                        </a:spcAft>
                        <a:tabLst>
                          <a:tab pos="457200" algn="l"/>
                          <a:tab pos="514350" algn="l"/>
                          <a:tab pos="2667000" algn="l"/>
                        </a:tabLst>
                      </a:pPr>
                      <a:endParaRPr lang="en-US" sz="2500" smtClean="0">
                        <a:effectLst/>
                        <a:latin typeface="Times New Roman" pitchFamily="18" charset="0"/>
                        <a:cs typeface="Times New Roman" pitchFamily="18" charset="0"/>
                      </a:endParaRPr>
                    </a:p>
                    <a:p>
                      <a:pPr algn="ctr">
                        <a:lnSpc>
                          <a:spcPts val="1600"/>
                        </a:lnSpc>
                        <a:spcAft>
                          <a:spcPts val="0"/>
                        </a:spcAft>
                        <a:tabLst>
                          <a:tab pos="457200" algn="l"/>
                          <a:tab pos="514350" algn="l"/>
                          <a:tab pos="2667000" algn="l"/>
                        </a:tabLst>
                      </a:pPr>
                      <a:r>
                        <a:rPr lang="en-US" sz="2500" smtClean="0">
                          <a:effectLst/>
                          <a:latin typeface="Times New Roman" pitchFamily="18" charset="0"/>
                          <a:cs typeface="Times New Roman" pitchFamily="18" charset="0"/>
                        </a:rPr>
                        <a:t>Ghi </a:t>
                      </a:r>
                      <a:r>
                        <a:rPr lang="en-US" sz="2500">
                          <a:effectLst/>
                          <a:latin typeface="Times New Roman" pitchFamily="18" charset="0"/>
                          <a:cs typeface="Times New Roman" pitchFamily="18" charset="0"/>
                        </a:rPr>
                        <a:t>chú</a:t>
                      </a:r>
                      <a:endParaRPr lang="en-US" sz="2500">
                        <a:effectLst/>
                        <a:latin typeface="Times New Roman" pitchFamily="18" charset="0"/>
                        <a:ea typeface="Calibri"/>
                        <a:cs typeface="Times New Roman" pitchFamily="18" charset="0"/>
                      </a:endParaRPr>
                    </a:p>
                  </a:txBody>
                  <a:tcPr marL="26790" marR="26790" marT="0" marB="0"/>
                </a:tc>
              </a:tr>
              <a:tr h="1238753">
                <a:tc>
                  <a:txBody>
                    <a:bodyPr/>
                    <a:lstStyle/>
                    <a:p>
                      <a:pPr algn="ctr">
                        <a:lnSpc>
                          <a:spcPct val="115000"/>
                        </a:lnSpc>
                        <a:spcAft>
                          <a:spcPts val="0"/>
                        </a:spcAft>
                        <a:tabLst>
                          <a:tab pos="457200" algn="l"/>
                        </a:tabLst>
                      </a:pPr>
                      <a:r>
                        <a:rPr lang="en-US" sz="2500">
                          <a:effectLst/>
                          <a:latin typeface="Times New Roman" pitchFamily="18" charset="0"/>
                          <a:cs typeface="Times New Roman" pitchFamily="18" charset="0"/>
                        </a:rPr>
                        <a:t>4</a:t>
                      </a:r>
                      <a:endParaRPr lang="en-US" sz="25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 pos="2667000" algn="l"/>
                        </a:tabLst>
                      </a:pPr>
                      <a:r>
                        <a:rPr lang="en-US" sz="2500">
                          <a:effectLst/>
                          <a:latin typeface="Times New Roman" pitchFamily="18" charset="0"/>
                          <a:cs typeface="Times New Roman" pitchFamily="18" charset="0"/>
                        </a:rPr>
                        <a:t>Chỉ số 04: Tỷ lệ hộ nghèo được sử dụng nước sạch đạt quy chuẩn (%)</a:t>
                      </a:r>
                      <a:endParaRPr lang="en-US" sz="25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2500">
                          <a:effectLst/>
                          <a:latin typeface="Times New Roman" pitchFamily="18" charset="0"/>
                          <a:cs typeface="Times New Roman" pitchFamily="18" charset="0"/>
                        </a:rPr>
                        <a:t>Bằng số hộ nghèo sử dụng nước sạch đạt quy chuẩn từ công trình cấp nước tập trung và công trình cấp nước quy mô hộ gia đình trên tổng số hộ nghèo nhân với 100. </a:t>
                      </a:r>
                      <a:endParaRPr lang="en-US" sz="2500">
                        <a:effectLst/>
                        <a:latin typeface="Times New Roman" pitchFamily="18" charset="0"/>
                        <a:ea typeface="Calibri"/>
                        <a:cs typeface="Times New Roman" pitchFamily="18" charset="0"/>
                      </a:endParaRPr>
                    </a:p>
                  </a:txBody>
                  <a:tcPr marL="26790" marR="26790" marT="0" marB="0"/>
                </a:tc>
              </a:tr>
              <a:tr h="1074819">
                <a:tc>
                  <a:txBody>
                    <a:bodyPr/>
                    <a:lstStyle/>
                    <a:p>
                      <a:pPr algn="ctr">
                        <a:lnSpc>
                          <a:spcPct val="115000"/>
                        </a:lnSpc>
                        <a:spcAft>
                          <a:spcPts val="0"/>
                        </a:spcAft>
                        <a:tabLst>
                          <a:tab pos="457200" algn="l"/>
                        </a:tabLst>
                      </a:pPr>
                      <a:r>
                        <a:rPr lang="en-US" sz="2500">
                          <a:effectLst/>
                          <a:latin typeface="Times New Roman" pitchFamily="18" charset="0"/>
                          <a:cs typeface="Times New Roman" pitchFamily="18" charset="0"/>
                        </a:rPr>
                        <a:t>4.1</a:t>
                      </a:r>
                      <a:endParaRPr lang="en-US" sz="2500">
                        <a:effectLst/>
                        <a:latin typeface="Times New Roman" pitchFamily="18" charset="0"/>
                        <a:ea typeface="Calibri"/>
                        <a:cs typeface="Times New Roman" pitchFamily="18" charset="0"/>
                      </a:endParaRPr>
                    </a:p>
                  </a:txBody>
                  <a:tcPr marL="26790" marR="26790" marT="0" marB="0"/>
                </a:tc>
                <a:tc>
                  <a:txBody>
                    <a:bodyPr/>
                    <a:lstStyle/>
                    <a:p>
                      <a:pPr>
                        <a:lnSpc>
                          <a:spcPct val="115000"/>
                        </a:lnSpc>
                        <a:spcAft>
                          <a:spcPts val="0"/>
                        </a:spcAft>
                        <a:tabLst>
                          <a:tab pos="457200" algn="l"/>
                        </a:tabLst>
                      </a:pPr>
                      <a:r>
                        <a:rPr lang="en-US" sz="2500">
                          <a:effectLst/>
                          <a:latin typeface="Times New Roman" pitchFamily="18" charset="0"/>
                          <a:cs typeface="Times New Roman" pitchFamily="18" charset="0"/>
                        </a:rPr>
                        <a:t>Tỷ lệ hộ nghèo được sử dụng nước sạch đạt quy chuẩn từ công trình cấp nước tập trung</a:t>
                      </a:r>
                      <a:endParaRPr lang="en-US" sz="25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2500">
                          <a:effectLst/>
                          <a:latin typeface="Times New Roman" pitchFamily="18" charset="0"/>
                          <a:cs typeface="Times New Roman" pitchFamily="18" charset="0"/>
                        </a:rPr>
                        <a:t>Bằng số hộ nghèo sử dụng nước sạch đạt quy chuẩn từ công trình cấp nước tập trung trên tổng số hộ nhân với  100. </a:t>
                      </a:r>
                    </a:p>
                  </a:txBody>
                  <a:tcPr marL="26790" marR="26790" marT="0" marB="0"/>
                </a:tc>
              </a:tr>
              <a:tr h="1238753">
                <a:tc>
                  <a:txBody>
                    <a:bodyPr/>
                    <a:lstStyle/>
                    <a:p>
                      <a:pPr algn="ctr">
                        <a:lnSpc>
                          <a:spcPct val="115000"/>
                        </a:lnSpc>
                        <a:spcAft>
                          <a:spcPts val="0"/>
                        </a:spcAft>
                        <a:tabLst>
                          <a:tab pos="457200" algn="l"/>
                        </a:tabLst>
                      </a:pPr>
                      <a:r>
                        <a:rPr lang="en-US" sz="2500">
                          <a:effectLst/>
                          <a:latin typeface="Times New Roman" pitchFamily="18" charset="0"/>
                          <a:cs typeface="Times New Roman" pitchFamily="18" charset="0"/>
                        </a:rPr>
                        <a:t>4.2</a:t>
                      </a:r>
                      <a:endParaRPr lang="en-US" sz="2500">
                        <a:effectLst/>
                        <a:latin typeface="Times New Roman" pitchFamily="18" charset="0"/>
                        <a:ea typeface="Calibri"/>
                        <a:cs typeface="Times New Roman" pitchFamily="18" charset="0"/>
                      </a:endParaRPr>
                    </a:p>
                  </a:txBody>
                  <a:tcPr marL="26790" marR="26790" marT="0" marB="0"/>
                </a:tc>
                <a:tc>
                  <a:txBody>
                    <a:bodyPr/>
                    <a:lstStyle/>
                    <a:p>
                      <a:pPr>
                        <a:lnSpc>
                          <a:spcPct val="115000"/>
                        </a:lnSpc>
                        <a:spcAft>
                          <a:spcPts val="0"/>
                        </a:spcAft>
                        <a:tabLst>
                          <a:tab pos="457200" algn="l"/>
                        </a:tabLst>
                      </a:pPr>
                      <a:r>
                        <a:rPr lang="en-US" sz="2500">
                          <a:effectLst/>
                          <a:latin typeface="Times New Roman" pitchFamily="18" charset="0"/>
                          <a:cs typeface="Times New Roman" pitchFamily="18" charset="0"/>
                        </a:rPr>
                        <a:t>Tỷ lệ hộ nghèo được sử dụng nước sạch đạt quy chuẩn từ công trình cấp nước quy mô hộ gia đình</a:t>
                      </a:r>
                      <a:endParaRPr lang="en-US" sz="25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2500">
                          <a:effectLst/>
                          <a:latin typeface="Times New Roman" pitchFamily="18" charset="0"/>
                          <a:cs typeface="Times New Roman" pitchFamily="18" charset="0"/>
                        </a:rPr>
                        <a:t>Bằng số hộ nghèo sử dụng nước sạch đạt quy chuẩn từ công trình cấp nước quy mô hộ gia đình trên tổng số hộ nhân với 100. </a:t>
                      </a:r>
                    </a:p>
                    <a:p>
                      <a:pPr algn="just">
                        <a:lnSpc>
                          <a:spcPct val="115000"/>
                        </a:lnSpc>
                        <a:spcAft>
                          <a:spcPts val="0"/>
                        </a:spcAft>
                        <a:tabLst>
                          <a:tab pos="457200" algn="l"/>
                        </a:tabLs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26790" marR="26790" marT="0" marB="0"/>
                </a:tc>
              </a:tr>
              <a:tr h="1663005">
                <a:tc>
                  <a:txBody>
                    <a:bodyPr/>
                    <a:lstStyle/>
                    <a:p>
                      <a:pPr algn="ctr">
                        <a:lnSpc>
                          <a:spcPct val="115000"/>
                        </a:lnSpc>
                        <a:spcAft>
                          <a:spcPts val="0"/>
                        </a:spcAft>
                        <a:tabLst>
                          <a:tab pos="457200" algn="l"/>
                        </a:tabLst>
                      </a:pPr>
                      <a:r>
                        <a:rPr lang="en-US" sz="2500">
                          <a:effectLst/>
                          <a:latin typeface="Times New Roman" pitchFamily="18" charset="0"/>
                          <a:cs typeface="Times New Roman" pitchFamily="18" charset="0"/>
                        </a:rPr>
                        <a:t>5</a:t>
                      </a:r>
                      <a:endParaRPr lang="en-US" sz="2500">
                        <a:effectLst/>
                        <a:latin typeface="Times New Roman" pitchFamily="18" charset="0"/>
                        <a:ea typeface="Calibri"/>
                        <a:cs typeface="Times New Roman" pitchFamily="18" charset="0"/>
                      </a:endParaRPr>
                    </a:p>
                  </a:txBody>
                  <a:tcPr marL="26790" marR="26790" marT="0" marB="0"/>
                </a:tc>
                <a:tc>
                  <a:txBody>
                    <a:bodyPr/>
                    <a:lstStyle/>
                    <a:p>
                      <a:pPr>
                        <a:lnSpc>
                          <a:spcPct val="115000"/>
                        </a:lnSpc>
                        <a:spcAft>
                          <a:spcPts val="0"/>
                        </a:spcAft>
                        <a:tabLst>
                          <a:tab pos="457200" algn="l"/>
                        </a:tabLst>
                      </a:pPr>
                      <a:r>
                        <a:rPr lang="en-US" sz="2500">
                          <a:effectLst/>
                          <a:latin typeface="Times New Roman" pitchFamily="18" charset="0"/>
                          <a:cs typeface="Times New Roman" pitchFamily="18" charset="0"/>
                        </a:rPr>
                        <a:t>Chỉ số 05: Cấp nước sinh hoạt đạt chuẩn bình quân đầu người/ngày đêm</a:t>
                      </a:r>
                      <a:endParaRPr lang="en-US" sz="25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457200" algn="l"/>
                        </a:tabLst>
                      </a:pPr>
                      <a:r>
                        <a:rPr lang="en-US" sz="2500">
                          <a:effectLst/>
                          <a:latin typeface="Times New Roman" pitchFamily="18" charset="0"/>
                          <a:cs typeface="Times New Roman" pitchFamily="18" charset="0"/>
                        </a:rPr>
                        <a:t>B</a:t>
                      </a:r>
                      <a:r>
                        <a:rPr lang="vi-VN" sz="2500">
                          <a:effectLst/>
                          <a:latin typeface="Times New Roman" pitchFamily="18" charset="0"/>
                          <a:cs typeface="Times New Roman" pitchFamily="18" charset="0"/>
                        </a:rPr>
                        <a:t>ằng công suất cấp nước thực tế của công trình (m3/ngày đêm) </a:t>
                      </a:r>
                      <a:r>
                        <a:rPr lang="en-US" sz="2500">
                          <a:effectLst/>
                          <a:latin typeface="Times New Roman" pitchFamily="18" charset="0"/>
                          <a:cs typeface="Times New Roman" pitchFamily="18" charset="0"/>
                        </a:rPr>
                        <a:t>nhân với</a:t>
                      </a:r>
                      <a:r>
                        <a:rPr lang="vi-VN" sz="2500">
                          <a:effectLst/>
                          <a:latin typeface="Times New Roman" pitchFamily="18" charset="0"/>
                          <a:cs typeface="Times New Roman" pitchFamily="18" charset="0"/>
                        </a:rPr>
                        <a:t> 1.000</a:t>
                      </a:r>
                      <a:r>
                        <a:rPr lang="en-US" sz="2500">
                          <a:effectLst/>
                          <a:latin typeface="Times New Roman" pitchFamily="18" charset="0"/>
                          <a:cs typeface="Times New Roman" pitchFamily="18" charset="0"/>
                        </a:rPr>
                        <a:t> trên </a:t>
                      </a:r>
                      <a:r>
                        <a:rPr lang="vi-VN" sz="2500">
                          <a:effectLst/>
                          <a:latin typeface="Times New Roman" pitchFamily="18" charset="0"/>
                          <a:cs typeface="Times New Roman" pitchFamily="18" charset="0"/>
                        </a:rPr>
                        <a:t>tổng số hộ được cấp nước x </a:t>
                      </a:r>
                      <a:r>
                        <a:rPr lang="en-US" sz="2500">
                          <a:effectLst/>
                          <a:latin typeface="Times New Roman" pitchFamily="18" charset="0"/>
                          <a:cs typeface="Times New Roman" pitchFamily="18" charset="0"/>
                        </a:rPr>
                        <a:t>4,4 (</a:t>
                      </a:r>
                      <a:r>
                        <a:rPr lang="vi-VN" sz="2500">
                          <a:effectLst/>
                          <a:latin typeface="Times New Roman" pitchFamily="18" charset="0"/>
                          <a:cs typeface="Times New Roman" pitchFamily="18" charset="0"/>
                        </a:rPr>
                        <a:t>Bình quân số người tính 4,4 người/hộ</a:t>
                      </a:r>
                      <a:r>
                        <a:rPr lang="en-US" sz="2500">
                          <a:effectLst/>
                          <a:latin typeface="Times New Roman" pitchFamily="18" charset="0"/>
                          <a:cs typeface="Times New Roman" pitchFamily="18" charset="0"/>
                        </a:rPr>
                        <a:t>) </a:t>
                      </a:r>
                      <a:r>
                        <a:rPr lang="vi-VN" sz="2500">
                          <a:effectLst/>
                          <a:latin typeface="Times New Roman" pitchFamily="18" charset="0"/>
                          <a:cs typeface="Times New Roman" pitchFamily="18" charset="0"/>
                        </a:rPr>
                        <a:t>Trong đó, công suất thực tế tính trung bình trong 3 tháng gần nhất tại thời điểm đánh giá. </a:t>
                      </a:r>
                      <a:endParaRPr lang="en-US" sz="2500">
                        <a:effectLst/>
                        <a:latin typeface="Times New Roman" pitchFamily="18" charset="0"/>
                        <a:ea typeface="Calibri"/>
                        <a:cs typeface="Times New Roman" pitchFamily="18" charset="0"/>
                      </a:endParaRPr>
                    </a:p>
                  </a:txBody>
                  <a:tcPr marL="26790" marR="26790" marT="0" marB="0"/>
                </a:tc>
              </a:tr>
              <a:tr h="1070135">
                <a:tc>
                  <a:txBody>
                    <a:bodyPr/>
                    <a:lstStyle/>
                    <a:p>
                      <a:pPr algn="ctr">
                        <a:lnSpc>
                          <a:spcPct val="115000"/>
                        </a:lnSpc>
                        <a:spcAft>
                          <a:spcPts val="0"/>
                        </a:spcAft>
                        <a:tabLst>
                          <a:tab pos="457200" algn="l"/>
                          <a:tab pos="514350" algn="l"/>
                          <a:tab pos="2667000" algn="l"/>
                        </a:tabLst>
                      </a:pPr>
                      <a:r>
                        <a:rPr lang="en-US" sz="2500">
                          <a:effectLst/>
                          <a:latin typeface="Times New Roman" pitchFamily="18" charset="0"/>
                          <a:cs typeface="Times New Roman" pitchFamily="18" charset="0"/>
                        </a:rPr>
                        <a:t>6</a:t>
                      </a:r>
                      <a:endParaRPr lang="en-US" sz="25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247015" algn="l"/>
                          <a:tab pos="457200" algn="l"/>
                          <a:tab pos="514350" algn="l"/>
                          <a:tab pos="2667000" algn="l"/>
                        </a:tabLst>
                      </a:pPr>
                      <a:r>
                        <a:rPr lang="en-US" sz="2500">
                          <a:effectLst/>
                          <a:latin typeface="Times New Roman" pitchFamily="18" charset="0"/>
                          <a:cs typeface="Times New Roman" pitchFamily="18" charset="0"/>
                        </a:rPr>
                        <a:t>Chỉ số 06: Tỷ lệ công trình cấp nước sạch nông thôn tập trung có tổ chức quản lý khai thác hoạt động bền vững </a:t>
                      </a:r>
                      <a:endParaRPr lang="en-US" sz="2500">
                        <a:effectLst/>
                        <a:latin typeface="Times New Roman" pitchFamily="18" charset="0"/>
                        <a:ea typeface="Calibri"/>
                        <a:cs typeface="Times New Roman" pitchFamily="18" charset="0"/>
                      </a:endParaRPr>
                    </a:p>
                  </a:txBody>
                  <a:tcPr marL="26790" marR="26790" marT="0" marB="0"/>
                </a:tc>
                <a:tc>
                  <a:txBody>
                    <a:bodyPr/>
                    <a:lstStyle/>
                    <a:p>
                      <a:pPr algn="just">
                        <a:lnSpc>
                          <a:spcPct val="115000"/>
                        </a:lnSpc>
                        <a:spcAft>
                          <a:spcPts val="0"/>
                        </a:spcAft>
                        <a:tabLst>
                          <a:tab pos="262890" algn="l"/>
                          <a:tab pos="457200" algn="l"/>
                          <a:tab pos="2667000" algn="l"/>
                        </a:tabLst>
                      </a:pPr>
                      <a:r>
                        <a:rPr lang="en-US" sz="2500">
                          <a:effectLst/>
                          <a:latin typeface="Times New Roman" pitchFamily="18" charset="0"/>
                          <a:cs typeface="Times New Roman" pitchFamily="18" charset="0"/>
                        </a:rPr>
                        <a:t>Bằng công trình cấp nước sạch nông thôn tập trung có tổ chức quản lý khai thác hoạt động bền vững/Tổng số công trình  nhân với 100</a:t>
                      </a:r>
                      <a:endParaRPr lang="en-US" sz="2500">
                        <a:effectLst/>
                        <a:latin typeface="Times New Roman" pitchFamily="18" charset="0"/>
                        <a:ea typeface="Calibri"/>
                        <a:cs typeface="Times New Roman" pitchFamily="18" charset="0"/>
                      </a:endParaRPr>
                    </a:p>
                  </a:txBody>
                  <a:tcPr marL="26790" marR="26790" marT="0" marB="0"/>
                </a:tc>
              </a:tr>
              <a:tr h="1238753">
                <a:tc>
                  <a:txBody>
                    <a:bodyPr/>
                    <a:lstStyle/>
                    <a:p>
                      <a:pPr algn="ctr">
                        <a:lnSpc>
                          <a:spcPct val="115000"/>
                        </a:lnSpc>
                        <a:spcAft>
                          <a:spcPts val="0"/>
                        </a:spcAft>
                        <a:tabLst>
                          <a:tab pos="457200" algn="l"/>
                          <a:tab pos="514350" algn="l"/>
                          <a:tab pos="2667000" algn="l"/>
                        </a:tabLst>
                      </a:pPr>
                      <a:r>
                        <a:rPr lang="en-US" sz="2500">
                          <a:effectLst/>
                          <a:latin typeface="Times New Roman" pitchFamily="18" charset="0"/>
                          <a:cs typeface="Times New Roman" pitchFamily="18" charset="0"/>
                        </a:rPr>
                        <a:t>7</a:t>
                      </a:r>
                      <a:endParaRPr lang="en-US" sz="2500">
                        <a:effectLst/>
                        <a:latin typeface="Times New Roman" pitchFamily="18" charset="0"/>
                        <a:ea typeface="Calibri"/>
                        <a:cs typeface="Times New Roman" pitchFamily="18" charset="0"/>
                      </a:endParaRPr>
                    </a:p>
                  </a:txBody>
                  <a:tcPr marL="26790" marR="26790" marT="0" marB="0"/>
                </a:tc>
                <a:tc>
                  <a:txBody>
                    <a:bodyPr/>
                    <a:lstStyle/>
                    <a:p>
                      <a:pPr>
                        <a:lnSpc>
                          <a:spcPct val="115000"/>
                        </a:lnSpc>
                        <a:spcAft>
                          <a:spcPts val="1000"/>
                        </a:spcAft>
                      </a:pPr>
                      <a:r>
                        <a:rPr lang="en-US" sz="2500">
                          <a:effectLst/>
                          <a:latin typeface="Times New Roman" pitchFamily="18" charset="0"/>
                          <a:cs typeface="Times New Roman" pitchFamily="18" charset="0"/>
                        </a:rPr>
                        <a:t>Chỉ số 7: Tỷ lệ hộ đồng bào dân tộc thiểu số (DTTS) sử dụng nước hợp vệ sinh (bao gồm nước sạch) (*)</a:t>
                      </a:r>
                      <a:endParaRPr lang="en-US" sz="2500">
                        <a:effectLst/>
                        <a:latin typeface="Times New Roman" pitchFamily="18" charset="0"/>
                        <a:ea typeface="Calibri"/>
                        <a:cs typeface="Times New Roman" pitchFamily="18" charset="0"/>
                      </a:endParaRPr>
                    </a:p>
                  </a:txBody>
                  <a:tcPr marL="26790" marR="26790" marT="0" marB="0" anchor="ctr"/>
                </a:tc>
                <a:tc>
                  <a:txBody>
                    <a:bodyPr/>
                    <a:lstStyle/>
                    <a:p>
                      <a:pPr algn="just">
                        <a:lnSpc>
                          <a:spcPct val="115000"/>
                        </a:lnSpc>
                        <a:spcAft>
                          <a:spcPts val="1000"/>
                        </a:spcAft>
                      </a:pPr>
                      <a:r>
                        <a:rPr lang="en-US" sz="2500">
                          <a:effectLst/>
                          <a:latin typeface="Times New Roman" pitchFamily="18" charset="0"/>
                          <a:cs typeface="Times New Roman" pitchFamily="18" charset="0"/>
                        </a:rPr>
                        <a:t>Bằng số hộ sử dụng nước hợp vệ sinh cộng với số hộ sử dụng nước sạch từ công trình cấp nước tập trung và công trình cấp nước quy mô hộ gia đình/Tổng số hộ đồng bào DTTS nhan với 100</a:t>
                      </a:r>
                      <a:endParaRPr lang="en-US" sz="2500">
                        <a:effectLst/>
                        <a:latin typeface="Times New Roman" pitchFamily="18" charset="0"/>
                        <a:ea typeface="Calibri"/>
                        <a:cs typeface="Times New Roman" pitchFamily="18" charset="0"/>
                      </a:endParaRPr>
                    </a:p>
                  </a:txBody>
                  <a:tcPr marL="26790" marR="26790" marT="0" marB="0" anchor="ctr"/>
                </a:tc>
              </a:tr>
            </a:tbl>
          </a:graphicData>
        </a:graphic>
      </p:graphicFrame>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6324064"/>
            <a:ext cx="18288000" cy="7962363"/>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3555657" y="350445"/>
            <a:ext cx="11176686" cy="1287854"/>
            <a:chOff x="0" y="0"/>
            <a:chExt cx="3780755" cy="1103458"/>
          </a:xfrm>
        </p:grpSpPr>
        <p:sp>
          <p:nvSpPr>
            <p:cNvPr id="5" name="Freeform 5"/>
            <p:cNvSpPr/>
            <p:nvPr/>
          </p:nvSpPr>
          <p:spPr>
            <a:xfrm>
              <a:off x="0" y="0"/>
              <a:ext cx="3780756" cy="1103458"/>
            </a:xfrm>
            <a:custGeom>
              <a:avLst/>
              <a:gdLst/>
              <a:ahLst/>
              <a:cxnLst/>
              <a:rect l="l" t="t" r="r" b="b"/>
              <a:pathLst>
                <a:path w="3780756" h="1103458">
                  <a:moveTo>
                    <a:pt x="3656295" y="1103458"/>
                  </a:moveTo>
                  <a:lnTo>
                    <a:pt x="124460" y="1103458"/>
                  </a:lnTo>
                  <a:cubicBezTo>
                    <a:pt x="55880" y="1103458"/>
                    <a:pt x="0" y="1047578"/>
                    <a:pt x="0" y="978998"/>
                  </a:cubicBezTo>
                  <a:lnTo>
                    <a:pt x="0" y="124460"/>
                  </a:lnTo>
                  <a:cubicBezTo>
                    <a:pt x="0" y="55880"/>
                    <a:pt x="55880" y="0"/>
                    <a:pt x="124460" y="0"/>
                  </a:cubicBezTo>
                  <a:lnTo>
                    <a:pt x="3656295" y="0"/>
                  </a:lnTo>
                  <a:cubicBezTo>
                    <a:pt x="3724875" y="0"/>
                    <a:pt x="3780756" y="55880"/>
                    <a:pt x="3780756" y="124460"/>
                  </a:cubicBezTo>
                  <a:lnTo>
                    <a:pt x="3780756" y="978998"/>
                  </a:lnTo>
                  <a:cubicBezTo>
                    <a:pt x="3780756" y="1047578"/>
                    <a:pt x="3724875" y="1103458"/>
                    <a:pt x="3656295" y="1103458"/>
                  </a:cubicBezTo>
                  <a:close/>
                </a:path>
              </a:pathLst>
            </a:custGeom>
            <a:solidFill>
              <a:srgbClr val="FFFFFF"/>
            </a:solidFill>
          </p:spPr>
        </p:sp>
      </p:grpSp>
      <p:sp>
        <p:nvSpPr>
          <p:cNvPr id="31" name="Rectangle 30"/>
          <p:cNvSpPr/>
          <p:nvPr/>
        </p:nvSpPr>
        <p:spPr>
          <a:xfrm>
            <a:off x="3352800" y="178907"/>
            <a:ext cx="11207174" cy="1477328"/>
          </a:xfrm>
          <a:prstGeom prst="rect">
            <a:avLst/>
          </a:prstGeom>
        </p:spPr>
        <p:txBody>
          <a:bodyPr wrap="square">
            <a:spAutoFit/>
          </a:bodyPr>
          <a:lstStyle/>
          <a:p>
            <a:pPr algn="ctr">
              <a:spcBef>
                <a:spcPct val="0"/>
              </a:spcBef>
            </a:pPr>
            <a:r>
              <a:rPr lang="en-US" sz="3000" b="1">
                <a:solidFill>
                  <a:srgbClr val="3E88BD"/>
                </a:solidFill>
                <a:latin typeface="+mj-lt"/>
                <a:ea typeface="Gadugi" pitchFamily="34" charset="0"/>
                <a:cs typeface="Bungee"/>
              </a:rPr>
              <a:t>Biểu mẫu 1: Biểu cấp thôn</a:t>
            </a:r>
          </a:p>
          <a:p>
            <a:pPr algn="ctr">
              <a:spcBef>
                <a:spcPct val="0"/>
              </a:spcBef>
            </a:pPr>
            <a:r>
              <a:rPr lang="vi-VN" sz="3000" b="1">
                <a:solidFill>
                  <a:srgbClr val="3E88BD"/>
                </a:solidFill>
                <a:latin typeface="+mj-lt"/>
                <a:ea typeface="Gadugi" pitchFamily="34" charset="0"/>
                <a:cs typeface="Bungee"/>
              </a:rPr>
              <a:t>Đánh giá hiện trạng sử dụng nước sinh hoạt hộ gia đình </a:t>
            </a:r>
            <a:r>
              <a:rPr lang="vi-VN" sz="3000" b="1" smtClean="0">
                <a:solidFill>
                  <a:srgbClr val="3E88BD"/>
                </a:solidFill>
                <a:latin typeface="+mj-lt"/>
                <a:ea typeface="Gadugi" pitchFamily="34" charset="0"/>
                <a:cs typeface="Bungee"/>
              </a:rPr>
              <a:t>năm</a:t>
            </a:r>
            <a:r>
              <a:rPr lang="en-US" sz="3000" b="1" smtClean="0">
                <a:solidFill>
                  <a:srgbClr val="3E88BD"/>
                </a:solidFill>
                <a:latin typeface="+mj-lt"/>
                <a:ea typeface="Gadugi" pitchFamily="34" charset="0"/>
                <a:cs typeface="Bungee"/>
              </a:rPr>
              <a:t> 2025</a:t>
            </a:r>
            <a:endParaRPr lang="en-US" sz="3000" b="1">
              <a:solidFill>
                <a:srgbClr val="3E88BD"/>
              </a:solidFill>
              <a:latin typeface="+mj-lt"/>
              <a:ea typeface="Gadugi" pitchFamily="34" charset="0"/>
              <a:cs typeface="Bungee"/>
            </a:endParaRPr>
          </a:p>
          <a:p>
            <a:pPr algn="ctr">
              <a:spcBef>
                <a:spcPct val="0"/>
              </a:spcBef>
            </a:pPr>
            <a:r>
              <a:rPr lang="en-US" sz="3000" b="1">
                <a:solidFill>
                  <a:srgbClr val="3E88BD"/>
                </a:solidFill>
                <a:latin typeface="+mj-lt"/>
                <a:ea typeface="Gadugi" pitchFamily="34" charset="0"/>
                <a:cs typeface="Bungee"/>
              </a:rPr>
              <a:t>thôn….................xã.................tỉnh Đắk Lắk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43100"/>
            <a:ext cx="13220700" cy="692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51" name="Straight Arrow Connector 2050"/>
          <p:cNvCxnSpPr/>
          <p:nvPr/>
        </p:nvCxnSpPr>
        <p:spPr>
          <a:xfrm flipV="1">
            <a:off x="13182600" y="3906389"/>
            <a:ext cx="914400" cy="2761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2" name="Rectangle 2051"/>
          <p:cNvSpPr/>
          <p:nvPr/>
        </p:nvSpPr>
        <p:spPr>
          <a:xfrm>
            <a:off x="14180128" y="3695700"/>
            <a:ext cx="3953161" cy="421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a:t>Nhập từng hộ trong thôn/buôn</a:t>
            </a:r>
          </a:p>
        </p:txBody>
      </p:sp>
      <p:sp>
        <p:nvSpPr>
          <p:cNvPr id="38" name="Rectangle 37"/>
          <p:cNvSpPr/>
          <p:nvPr/>
        </p:nvSpPr>
        <p:spPr>
          <a:xfrm>
            <a:off x="14334839" y="4947804"/>
            <a:ext cx="3953161"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a:t>Lưu ý: Muốn chèn thêm dòng vào bảng biểu cần Insert trên dòng "Tổng cộng" 01 dòng</a:t>
            </a:r>
            <a:endParaRPr lang="en-US" sz="2000"/>
          </a:p>
        </p:txBody>
      </p:sp>
      <p:cxnSp>
        <p:nvCxnSpPr>
          <p:cNvPr id="2055" name="Straight Arrow Connector 2054"/>
          <p:cNvCxnSpPr>
            <a:endCxn id="38" idx="1"/>
          </p:cNvCxnSpPr>
          <p:nvPr/>
        </p:nvCxnSpPr>
        <p:spPr>
          <a:xfrm flipV="1">
            <a:off x="13023273" y="5405004"/>
            <a:ext cx="1311566" cy="2938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559974" y="7381009"/>
            <a:ext cx="3572161"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a:t>Dòng tổng cộng số liệu tự cập nhật </a:t>
            </a:r>
            <a:endParaRPr lang="en-US" sz="2000"/>
          </a:p>
        </p:txBody>
      </p:sp>
      <p:cxnSp>
        <p:nvCxnSpPr>
          <p:cNvPr id="2061" name="Straight Arrow Connector 2060"/>
          <p:cNvCxnSpPr>
            <a:endCxn id="45" idx="1"/>
          </p:cNvCxnSpPr>
          <p:nvPr/>
        </p:nvCxnSpPr>
        <p:spPr>
          <a:xfrm flipV="1">
            <a:off x="13182600" y="7838209"/>
            <a:ext cx="1377374" cy="886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6" name="Rectangle 2065"/>
          <p:cNvSpPr/>
          <p:nvPr/>
        </p:nvSpPr>
        <p:spPr>
          <a:xfrm>
            <a:off x="1490193" y="9182100"/>
            <a:ext cx="2243607" cy="707886"/>
          </a:xfrm>
          <a:prstGeom prst="rect">
            <a:avLst/>
          </a:prstGeom>
        </p:spPr>
        <p:txBody>
          <a:bodyPr wrap="square">
            <a:spAutoFit/>
          </a:bodyPr>
          <a:lstStyle/>
          <a:p>
            <a:pPr algn="ctr"/>
            <a:r>
              <a:rPr lang="vi-VN" sz="2000" b="1">
                <a:latin typeface="+mj-lt"/>
              </a:rPr>
              <a:t>Người lập </a:t>
            </a:r>
            <a:r>
              <a:rPr lang="vi-VN" sz="2000" b="1" smtClean="0">
                <a:latin typeface="+mj-lt"/>
              </a:rPr>
              <a:t>biểu</a:t>
            </a:r>
            <a:endParaRPr lang="en-US" sz="2000" b="1" smtClean="0">
              <a:latin typeface="+mj-lt"/>
            </a:endParaRPr>
          </a:p>
          <a:p>
            <a:pPr algn="ctr"/>
            <a:r>
              <a:rPr lang="en-US" sz="2000" b="1" i="1">
                <a:latin typeface="+mj-lt"/>
              </a:rPr>
              <a:t>(Ký, ghi  rõ họ tên)</a:t>
            </a:r>
          </a:p>
        </p:txBody>
      </p:sp>
      <p:sp>
        <p:nvSpPr>
          <p:cNvPr id="2067" name="Rectangle 2066"/>
          <p:cNvSpPr/>
          <p:nvPr/>
        </p:nvSpPr>
        <p:spPr>
          <a:xfrm>
            <a:off x="9677400" y="9166711"/>
            <a:ext cx="2693366" cy="400110"/>
          </a:xfrm>
          <a:prstGeom prst="rect">
            <a:avLst/>
          </a:prstGeom>
        </p:spPr>
        <p:txBody>
          <a:bodyPr wrap="none">
            <a:spAutoFit/>
          </a:bodyPr>
          <a:lstStyle/>
          <a:p>
            <a:r>
              <a:rPr lang="vi-VN" sz="2000" b="1">
                <a:latin typeface="+mj-lt"/>
              </a:rPr>
              <a:t>Xác nhận của lãnh đạo</a:t>
            </a:r>
            <a:endParaRPr lang="en-US" sz="2000" b="1">
              <a:latin typeface="+mj-lt"/>
            </a:endParaRPr>
          </a:p>
        </p:txBody>
      </p:sp>
    </p:spTree>
    <p:extLst>
      <p:ext uri="{BB962C8B-B14F-4D97-AF65-F5344CB8AC3E}">
        <p14:creationId xmlns:p14="http://schemas.microsoft.com/office/powerpoint/2010/main" val="3000582238"/>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789307244"/>
              </p:ext>
            </p:extLst>
          </p:nvPr>
        </p:nvGraphicFramePr>
        <p:xfrm>
          <a:off x="276660" y="1485900"/>
          <a:ext cx="18011340" cy="7625387"/>
        </p:xfrm>
        <a:graphic>
          <a:graphicData uri="http://schemas.openxmlformats.org/drawingml/2006/table">
            <a:tbl>
              <a:tblPr/>
              <a:tblGrid>
                <a:gridCol w="370604"/>
                <a:gridCol w="467598"/>
                <a:gridCol w="501267"/>
                <a:gridCol w="373252"/>
                <a:gridCol w="487078"/>
                <a:gridCol w="720030"/>
                <a:gridCol w="487078"/>
                <a:gridCol w="714737"/>
                <a:gridCol w="476492"/>
                <a:gridCol w="540022"/>
                <a:gridCol w="868273"/>
                <a:gridCol w="561198"/>
                <a:gridCol w="865625"/>
                <a:gridCol w="754442"/>
                <a:gridCol w="422906"/>
                <a:gridCol w="291829"/>
                <a:gridCol w="563846"/>
                <a:gridCol w="720030"/>
                <a:gridCol w="624733"/>
                <a:gridCol w="771362"/>
                <a:gridCol w="705760"/>
                <a:gridCol w="571789"/>
                <a:gridCol w="720030"/>
                <a:gridCol w="595613"/>
                <a:gridCol w="722676"/>
                <a:gridCol w="762385"/>
                <a:gridCol w="484430"/>
                <a:gridCol w="317662"/>
                <a:gridCol w="595613"/>
                <a:gridCol w="357367"/>
                <a:gridCol w="595613"/>
              </a:tblGrid>
              <a:tr h="419101">
                <a:tc rowSpan="6">
                  <a:txBody>
                    <a:bodyPr/>
                    <a:lstStyle/>
                    <a:p>
                      <a:pPr algn="ctr" fontAlgn="ctr"/>
                      <a:r>
                        <a:rPr lang="en-US" sz="1400" b="0" i="1" u="none" strike="noStrike">
                          <a:solidFill>
                            <a:srgbClr val="000000"/>
                          </a:solidFill>
                          <a:effectLst/>
                          <a:latin typeface="Times New Roman"/>
                        </a:rPr>
                        <a:t>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sz="1400" b="0" i="1" u="none" strike="noStrike">
                          <a:solidFill>
                            <a:srgbClr val="000000"/>
                          </a:solidFill>
                          <a:effectLst/>
                          <a:latin typeface="Times New Roman"/>
                        </a:rPr>
                        <a:t>Tên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sz="1400" b="0" i="1" u="none" strike="noStrike">
                          <a:solidFill>
                            <a:srgbClr val="000000"/>
                          </a:solidFill>
                          <a:effectLst/>
                          <a:latin typeface="Times New Roman"/>
                        </a:rPr>
                        <a:t>Tổng số HGĐ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5">
                  <a:txBody>
                    <a:bodyPr/>
                    <a:lstStyle/>
                    <a:p>
                      <a:pPr algn="ctr" fontAlgn="ctr"/>
                      <a:r>
                        <a:rPr lang="vi-VN" sz="1400" b="1" i="1" u="none" strike="noStrike">
                          <a:solidFill>
                            <a:srgbClr val="000000"/>
                          </a:solidFill>
                          <a:effectLst/>
                          <a:latin typeface="Times New Roman"/>
                        </a:rPr>
                        <a:t>Tỷ lệ (%) HGĐ sử dụng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5">
                  <a:txBody>
                    <a:bodyPr/>
                    <a:lstStyle/>
                    <a:p>
                      <a:pPr algn="ctr" fontAlgn="ctr"/>
                      <a:r>
                        <a:rPr lang="vi-VN" sz="1400" b="1" i="1" u="none" strike="noStrike">
                          <a:solidFill>
                            <a:srgbClr val="000000"/>
                          </a:solidFill>
                          <a:effectLst/>
                          <a:latin typeface="Times New Roman"/>
                        </a:rPr>
                        <a:t>Tỷ lệ  (%) HGĐ sử dụng nước Hợp vệ sinh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6">
                  <a:txBody>
                    <a:bodyPr/>
                    <a:lstStyle/>
                    <a:p>
                      <a:pPr algn="ctr" fontAlgn="ctr"/>
                      <a:r>
                        <a:rPr lang="vi-VN" sz="1400" b="0" i="1" u="none" strike="noStrike">
                          <a:solidFill>
                            <a:srgbClr val="000000"/>
                          </a:solidFill>
                          <a:effectLst/>
                          <a:latin typeface="Times New Roman"/>
                        </a:rPr>
                        <a:t>Tổng tỷ lệ hộ sử dụng nước hợp vệ sinh (bao gồm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en-US" sz="1400" b="1" i="1" u="none" strike="noStrike">
                          <a:solidFill>
                            <a:srgbClr val="000000"/>
                          </a:solidFill>
                          <a:effectLst/>
                          <a:latin typeface="Times New Roman"/>
                        </a:rPr>
                        <a:t>Hộ nghèo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400" b="1" i="1" u="none" strike="noStrike">
                          <a:solidFill>
                            <a:srgbClr val="000000"/>
                          </a:solidFill>
                          <a:effectLst/>
                          <a:latin typeface="Times New Roman"/>
                        </a:rPr>
                        <a:t>Hộ ĐBDTTS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00">
                <a:tc vMerge="1">
                  <a:txBody>
                    <a:bodyPr/>
                    <a:lstStyle/>
                    <a:p>
                      <a:endParaRPr lang="en-US"/>
                    </a:p>
                  </a:txBody>
                  <a:tcPr/>
                </a:tc>
                <a:tc vMerge="1">
                  <a:txBody>
                    <a:bodyPr/>
                    <a:lstStyle/>
                    <a:p>
                      <a:endParaRPr lang="en-US"/>
                    </a:p>
                  </a:txBody>
                  <a:tcPr/>
                </a:tc>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5">
                  <a:txBody>
                    <a:bodyPr/>
                    <a:lstStyle/>
                    <a:p>
                      <a:pPr algn="ctr" fontAlgn="ctr"/>
                      <a:r>
                        <a:rPr lang="en-US" sz="1400" b="0" i="1" u="none" strike="noStrike">
                          <a:solidFill>
                            <a:srgbClr val="000000"/>
                          </a:solidFill>
                          <a:effectLst/>
                          <a:latin typeface="Times New Roman"/>
                        </a:rPr>
                        <a:t>Tổng số hộ nghèo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gridSpan="5">
                  <a:txBody>
                    <a:bodyPr/>
                    <a:lstStyle/>
                    <a:p>
                      <a:pPr algn="ctr" fontAlgn="ctr"/>
                      <a:r>
                        <a:rPr lang="vi-VN" sz="1400" b="1" i="1" u="none" strike="noStrike">
                          <a:solidFill>
                            <a:srgbClr val="000000"/>
                          </a:solidFill>
                          <a:effectLst/>
                          <a:latin typeface="Times New Roman"/>
                        </a:rPr>
                        <a:t>Tỷ lệ hộ nghèo sử dụng</a:t>
                      </a:r>
                      <a:br>
                        <a:rPr lang="vi-VN" sz="1400" b="1" i="1" u="none" strike="noStrike">
                          <a:solidFill>
                            <a:srgbClr val="000000"/>
                          </a:solidFill>
                          <a:effectLst/>
                          <a:latin typeface="Times New Roman"/>
                        </a:rPr>
                      </a:br>
                      <a:r>
                        <a:rPr lang="vi-VN" sz="1400" b="1" i="1" u="none" strike="noStrike">
                          <a:solidFill>
                            <a:srgbClr val="000000"/>
                          </a:solidFill>
                          <a:effectLst/>
                          <a:latin typeface="Times New Roman"/>
                        </a:rPr>
                        <a:t>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gridSpan="5">
                  <a:txBody>
                    <a:bodyPr/>
                    <a:lstStyle/>
                    <a:p>
                      <a:pPr algn="ctr" fontAlgn="ctr"/>
                      <a:r>
                        <a:rPr lang="vi-VN" sz="1400" b="1" i="1" u="none" strike="noStrike">
                          <a:solidFill>
                            <a:srgbClr val="000000"/>
                          </a:solidFill>
                          <a:effectLst/>
                          <a:latin typeface="Times New Roman"/>
                        </a:rPr>
                        <a:t>Tỷ lệ hộ nghèo sử dụng</a:t>
                      </a:r>
                      <a:br>
                        <a:rPr lang="vi-VN" sz="1400" b="1" i="1" u="none" strike="noStrike">
                          <a:solidFill>
                            <a:srgbClr val="000000"/>
                          </a:solidFill>
                          <a:effectLst/>
                          <a:latin typeface="Times New Roman"/>
                        </a:rPr>
                      </a:br>
                      <a:r>
                        <a:rPr lang="vi-VN" sz="1400" b="1" i="1" u="none" strike="noStrike">
                          <a:solidFill>
                            <a:srgbClr val="000000"/>
                          </a:solidFill>
                          <a:effectLst/>
                          <a:latin typeface="Times New Roman"/>
                        </a:rPr>
                        <a:t> nước hợp vệ sinh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5">
                  <a:txBody>
                    <a:bodyPr/>
                    <a:lstStyle/>
                    <a:p>
                      <a:pPr algn="ctr" fontAlgn="ctr"/>
                      <a:r>
                        <a:rPr lang="vi-VN" sz="1400" b="0" i="1" u="none" strike="noStrike">
                          <a:solidFill>
                            <a:srgbClr val="000000"/>
                          </a:solidFill>
                          <a:effectLst/>
                          <a:latin typeface="Times New Roman"/>
                        </a:rPr>
                        <a:t>Tổng tỷ lệ hộ nghèo sử dụng nước hợp vệ sinh (bao gồm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1" u="none" strike="noStrike">
                          <a:solidFill>
                            <a:srgbClr val="00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1" u="none" strike="noStrike">
                          <a:solidFill>
                            <a:srgbClr val="00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1" u="none" strike="noStrike">
                          <a:solidFill>
                            <a:srgbClr val="00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1" u="none" strike="noStrike">
                          <a:solidFill>
                            <a:srgbClr val="000000"/>
                          </a:solidFill>
                          <a:effectLst/>
                          <a:latin typeface="Times New Roman"/>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n-US"/>
                    </a:p>
                  </a:txBody>
                  <a:tcPr/>
                </a:tc>
                <a:tc vMerge="1">
                  <a:txBody>
                    <a:bodyPr/>
                    <a:lstStyle/>
                    <a:p>
                      <a:endParaRPr lang="en-US"/>
                    </a:p>
                  </a:txBody>
                  <a:tcPr/>
                </a:tc>
                <a:tc vMerge="1">
                  <a:txBody>
                    <a:bodyPr/>
                    <a:lstStyle/>
                    <a:p>
                      <a:endParaRPr lang="en-US"/>
                    </a:p>
                  </a:txBody>
                  <a:tcPr/>
                </a:tc>
                <a:tc rowSpan="3" gridSpan="2">
                  <a:txBody>
                    <a:bodyPr/>
                    <a:lstStyle/>
                    <a:p>
                      <a:pPr algn="ctr" fontAlgn="ctr"/>
                      <a:r>
                        <a:rPr lang="vi-VN" sz="1400" b="0" i="1" u="none" strike="noStrike">
                          <a:solidFill>
                            <a:srgbClr val="000000"/>
                          </a:solidFill>
                          <a:effectLst/>
                          <a:latin typeface="Times New Roman"/>
                        </a:rPr>
                        <a:t>Tỷ lệ sử dụng từ công trình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rowSpan="3" gridSpan="2">
                  <a:txBody>
                    <a:bodyPr/>
                    <a:lstStyle/>
                    <a:p>
                      <a:pPr algn="ctr" fontAlgn="ctr"/>
                      <a:r>
                        <a:rPr lang="vi-VN" sz="1400" b="0" i="1" u="none" strike="noStrike">
                          <a:solidFill>
                            <a:srgbClr val="000000"/>
                          </a:solidFill>
                          <a:effectLst/>
                          <a:latin typeface="Times New Roman"/>
                        </a:rPr>
                        <a:t>Tỷ lệ sử dụng từ công trình công trình cấp nước nhỏ lẻ quy mô hộ gia đình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rowSpan="4">
                  <a:txBody>
                    <a:bodyPr/>
                    <a:lstStyle/>
                    <a:p>
                      <a:pPr algn="ctr" fontAlgn="ctr"/>
                      <a:r>
                        <a:rPr lang="en-US" sz="1400" b="0" i="1"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gridSpan="2">
                  <a:txBody>
                    <a:bodyPr/>
                    <a:lstStyle/>
                    <a:p>
                      <a:pPr algn="ctr" fontAlgn="ctr"/>
                      <a:r>
                        <a:rPr lang="vi-VN" sz="1400" b="0" i="1" u="none" strike="noStrike">
                          <a:solidFill>
                            <a:srgbClr val="000000"/>
                          </a:solidFill>
                          <a:effectLst/>
                          <a:latin typeface="Times New Roman"/>
                        </a:rPr>
                        <a:t>Tỷ lệ sử dụng từ công trình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rowSpan="3" gridSpan="2">
                  <a:txBody>
                    <a:bodyPr/>
                    <a:lstStyle/>
                    <a:p>
                      <a:pPr algn="ctr" fontAlgn="ctr"/>
                      <a:r>
                        <a:rPr lang="vi-VN" sz="1400" b="0" i="1" u="none" strike="noStrike">
                          <a:solidFill>
                            <a:srgbClr val="000000"/>
                          </a:solidFill>
                          <a:effectLst/>
                          <a:latin typeface="Times New Roman"/>
                        </a:rPr>
                        <a:t>Tỷ lệ sử dụng từ công trình cấp nước nhỏ lẻ quy mô hộ gia đình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rowSpan="4">
                  <a:txBody>
                    <a:bodyPr/>
                    <a:lstStyle/>
                    <a:p>
                      <a:pPr algn="ctr" fontAlgn="ctr"/>
                      <a:r>
                        <a:rPr lang="en-US" sz="1400" b="0" i="1"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52400">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3">
                  <a:txBody>
                    <a:bodyPr/>
                    <a:lstStyle/>
                    <a:p>
                      <a:pPr algn="ctr" fontAlgn="ctr"/>
                      <a:r>
                        <a:rPr lang="en-US" sz="1400" b="0" i="1" u="none" strike="noStrike">
                          <a:solidFill>
                            <a:srgbClr val="000000"/>
                          </a:solidFill>
                          <a:effectLst/>
                          <a:latin typeface="Times New Roman"/>
                        </a:rPr>
                        <a:t>Tổng số hộ ĐBDTTS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2">
                  <a:txBody>
                    <a:bodyPr/>
                    <a:lstStyle/>
                    <a:p>
                      <a:pPr algn="ctr" fontAlgn="ctr"/>
                      <a:r>
                        <a:rPr lang="vi-VN" sz="1400" b="0" i="1" u="none" strike="noStrike">
                          <a:solidFill>
                            <a:srgbClr val="000000"/>
                          </a:solidFill>
                          <a:effectLst/>
                          <a:latin typeface="Times New Roman"/>
                        </a:rPr>
                        <a:t> Tỷ lệ (%) hộ ĐBDTTS sử dụng nước sạch đạt quy chuẩn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gridSpan="2">
                  <a:txBody>
                    <a:bodyPr/>
                    <a:lstStyle/>
                    <a:p>
                      <a:pPr algn="ctr" fontAlgn="ctr"/>
                      <a:r>
                        <a:rPr lang="vi-VN" sz="1400" b="0" i="1" u="none" strike="noStrike">
                          <a:solidFill>
                            <a:srgbClr val="000000"/>
                          </a:solidFill>
                          <a:effectLst/>
                          <a:latin typeface="Times New Roman"/>
                        </a:rPr>
                        <a:t>Tỷ lệ (%) Hộ ĐBDTTS sử dụng nước hợp vệ sinh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r>
              <a:tr h="1981200">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vi-VN" sz="1400" b="0" i="1" u="none" strike="noStrike">
                          <a:solidFill>
                            <a:srgbClr val="000000"/>
                          </a:solidFill>
                          <a:effectLst/>
                          <a:latin typeface="Times New Roman"/>
                        </a:rPr>
                        <a:t>Tỷ lệ (%) hộ nghèo sử dụng nước sạch từ công trình cấp nước tập trung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vi-VN" sz="1400" b="0" i="1" u="none" strike="noStrike">
                          <a:solidFill>
                            <a:srgbClr val="000000"/>
                          </a:solidFill>
                          <a:effectLst/>
                          <a:latin typeface="Times New Roman"/>
                        </a:rPr>
                        <a:t>Tỷ lệ (%) Hộ nghèo sử dụng sạch  từ công trình cấp nước nhỏ lẻ quy mô hộ gia đình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400" b="0" i="1"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400" b="0" i="1" u="none" strike="noStrike">
                          <a:solidFill>
                            <a:srgbClr val="000000"/>
                          </a:solidFill>
                          <a:effectLst/>
                          <a:latin typeface="Times New Roman"/>
                        </a:rPr>
                        <a:t>Tỷ lệ hộ nghèo sử dụng nước hợp vệ sinh từ CTCNTT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vi-VN" sz="1400" b="0" i="1" u="none" strike="noStrike">
                          <a:solidFill>
                            <a:srgbClr val="000000"/>
                          </a:solidFill>
                          <a:effectLst/>
                          <a:latin typeface="Times New Roman"/>
                        </a:rPr>
                        <a:t>Tỷ lệ hộ nghèo sử dụng nước hợp vệ sinh từ CTCN quy mô hộ gia đình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400" b="0" i="1" u="none" strike="noStrike">
                          <a:solidFill>
                            <a:srgbClr val="000000"/>
                          </a:solidFill>
                          <a:effectLst/>
                          <a:latin typeface="Times New Roman"/>
                        </a:rPr>
                        <a:t>Tổng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r>
              <a:tr h="9144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4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0" i="1" u="none" strike="noStrike">
                          <a:solidFill>
                            <a:srgbClr val="000000"/>
                          </a:solidFill>
                          <a:effectLst/>
                          <a:latin typeface="Times New Roman"/>
                        </a:rPr>
                        <a:t>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 Số hộ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Times New Roman"/>
                        </a:rPr>
                        <a:t>Tỷ lệ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833">
                <a:tc>
                  <a:txBody>
                    <a:bodyPr/>
                    <a:lstStyle/>
                    <a:p>
                      <a:pPr algn="ctr" fontAlgn="ctr"/>
                      <a:r>
                        <a:rPr lang="en-US" sz="1400" b="0" i="1"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(5)=(4)/</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(7)=(6)/</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(8)=(5)+(7)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(10)=(9)/</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(12)=(11)/</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(13)=(10)+(12)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(14)= (8)+13)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(17)=(16)/</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(15)*100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(19)=(18)/</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(15)*100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(20)=(17)+(19)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(22)=(21)/</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(15)*100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(24)=(23)/</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(15)*100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(25)=(22)+(24)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(26)=(20)+(25)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(29)=(28)/</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(27)*100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effectLst/>
                          <a:latin typeface="Times New Roman"/>
                        </a:rPr>
                        <a:t> (31)=(30)/</a:t>
                      </a:r>
                      <a:br>
                        <a:rPr lang="en-US" sz="1300" b="0" i="1" u="none" strike="noStrike">
                          <a:solidFill>
                            <a:srgbClr val="000000"/>
                          </a:solidFill>
                          <a:effectLst/>
                          <a:latin typeface="Times New Roman"/>
                        </a:rPr>
                      </a:br>
                      <a:r>
                        <a:rPr lang="en-US" sz="1300" b="0" i="1" u="none" strike="noStrike">
                          <a:solidFill>
                            <a:srgbClr val="000000"/>
                          </a:solidFill>
                          <a:effectLst/>
                          <a:latin typeface="Times New Roman"/>
                        </a:rPr>
                        <a:t>(27)*100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957">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4539">
                <a:tc>
                  <a:txBody>
                    <a:bodyPr/>
                    <a:lstStyle/>
                    <a:p>
                      <a:pPr algn="ctr" fontAlgn="ctr"/>
                      <a:r>
                        <a:rPr lang="en-US" sz="15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effectLst/>
                          <a:latin typeface="Times New Roman"/>
                        </a:rPr>
                        <a:t> Tổng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Times New Roman"/>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smtClean="0">
                          <a:solidFill>
                            <a:srgbClr val="000000"/>
                          </a:solidFill>
                          <a:effectLst/>
                          <a:latin typeface="Times New Roman"/>
                        </a:rPr>
                        <a:t>    </a:t>
                      </a:r>
                      <a:r>
                        <a:rPr lang="en-US" sz="1400" b="1" i="0" u="none" strike="noStrike">
                          <a:solidFill>
                            <a:srgbClr val="000000"/>
                          </a:solidFill>
                          <a:effectLst/>
                          <a:latin typeface="Times New Roman"/>
                        </a:rPr>
                        <a:t>41,67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3,13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44,79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5,21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7,29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Times New Roman"/>
                        </a:rPr>
                        <a:t>                  52,08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33,33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83,33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957">
                <a:tc>
                  <a:txBody>
                    <a:bodyPr/>
                    <a:lstStyle/>
                    <a:p>
                      <a:pPr algn="ctr"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1" name="Freeform 22"/>
          <p:cNvSpPr/>
          <p:nvPr/>
        </p:nvSpPr>
        <p:spPr>
          <a:xfrm>
            <a:off x="-1745495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8"/>
          <p:cNvSpPr/>
          <p:nvPr/>
        </p:nvSpPr>
        <p:spPr>
          <a:xfrm rot="16200000">
            <a:off x="-2012013" y="6393513"/>
            <a:ext cx="4467339" cy="6844113"/>
          </a:xfrm>
          <a:custGeom>
            <a:avLst/>
            <a:gdLst/>
            <a:ahLst/>
            <a:cxnLst/>
            <a:rect l="l" t="t" r="r" b="b"/>
            <a:pathLst>
              <a:path w="4467339" h="6844113">
                <a:moveTo>
                  <a:pt x="0" y="0"/>
                </a:moveTo>
                <a:lnTo>
                  <a:pt x="4467339" y="0"/>
                </a:lnTo>
                <a:lnTo>
                  <a:pt x="4467339" y="6844113"/>
                </a:lnTo>
                <a:lnTo>
                  <a:pt x="0" y="684411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mtClean="0"/>
          </a:p>
          <a:p>
            <a:endParaRPr lang="en-US"/>
          </a:p>
        </p:txBody>
      </p:sp>
      <p:sp>
        <p:nvSpPr>
          <p:cNvPr id="13" name="Title 2"/>
          <p:cNvSpPr txBox="1">
            <a:spLocks/>
          </p:cNvSpPr>
          <p:nvPr/>
        </p:nvSpPr>
        <p:spPr>
          <a:xfrm>
            <a:off x="1905000" y="266700"/>
            <a:ext cx="150876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3000" b="1">
                <a:solidFill>
                  <a:srgbClr val="3E88BD"/>
                </a:solidFill>
                <a:ea typeface="Gadugi" pitchFamily="34" charset="0"/>
                <a:cs typeface="Bungee"/>
              </a:rPr>
              <a:t>Biểu mẫu số 1: Tổng hợp tình hình sử dụng nước sinh hoạt năm </a:t>
            </a:r>
            <a:r>
              <a:rPr lang="en-US" sz="3000" b="1" smtClean="0">
                <a:solidFill>
                  <a:srgbClr val="3E88BD"/>
                </a:solidFill>
                <a:ea typeface="Gadugi" pitchFamily="34" charset="0"/>
                <a:cs typeface="Bungee"/>
              </a:rPr>
              <a:t>2025</a:t>
            </a:r>
          </a:p>
          <a:p>
            <a:r>
              <a:rPr lang="en-US" sz="3000" b="1">
                <a:solidFill>
                  <a:srgbClr val="3E88BD"/>
                </a:solidFill>
                <a:ea typeface="Gadugi" pitchFamily="34" charset="0"/>
                <a:cs typeface="Bungee"/>
              </a:rPr>
              <a:t>thôn….......................xã…..................tỉnh Đắk Lắk</a:t>
            </a:r>
          </a:p>
        </p:txBody>
      </p:sp>
      <p:sp>
        <p:nvSpPr>
          <p:cNvPr id="7" name="Title 2"/>
          <p:cNvSpPr txBox="1">
            <a:spLocks/>
          </p:cNvSpPr>
          <p:nvPr/>
        </p:nvSpPr>
        <p:spPr>
          <a:xfrm>
            <a:off x="1371600" y="8966281"/>
            <a:ext cx="3048000" cy="576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smtClean="0">
                <a:solidFill>
                  <a:schemeClr val="tx1"/>
                </a:solidFill>
                <a:latin typeface="Times New Roman" pitchFamily="18" charset="0"/>
                <a:ea typeface="Gadugi" pitchFamily="34" charset="0"/>
                <a:cs typeface="Times New Roman" pitchFamily="18" charset="0"/>
              </a:rPr>
              <a:t>Người lập</a:t>
            </a:r>
            <a:endParaRPr lang="en-US" sz="2200" b="1">
              <a:solidFill>
                <a:schemeClr val="tx1"/>
              </a:solidFill>
              <a:latin typeface="Times New Roman" pitchFamily="18" charset="0"/>
              <a:ea typeface="Gadugi" pitchFamily="34" charset="0"/>
              <a:cs typeface="Times New Roman" pitchFamily="18" charset="0"/>
            </a:endParaRPr>
          </a:p>
        </p:txBody>
      </p:sp>
      <p:sp>
        <p:nvSpPr>
          <p:cNvPr id="8" name="Title 2"/>
          <p:cNvSpPr txBox="1">
            <a:spLocks/>
          </p:cNvSpPr>
          <p:nvPr/>
        </p:nvSpPr>
        <p:spPr>
          <a:xfrm>
            <a:off x="10870471" y="9072097"/>
            <a:ext cx="3048000" cy="576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200" b="1">
                <a:solidFill>
                  <a:schemeClr val="tx1"/>
                </a:solidFill>
                <a:latin typeface="Times New Roman" pitchFamily="18" charset="0"/>
                <a:ea typeface="Gadugi" pitchFamily="34" charset="0"/>
                <a:cs typeface="Times New Roman" pitchFamily="18" charset="0"/>
              </a:rPr>
              <a:t>Xác nhận của lãnh đạo UBND xã…........</a:t>
            </a:r>
            <a:endParaRPr lang="en-US" sz="2200" b="1">
              <a:solidFill>
                <a:schemeClr val="tx1"/>
              </a:solidFill>
              <a:latin typeface="Times New Roman" pitchFamily="18" charset="0"/>
              <a:ea typeface="Gadugi" pitchFamily="34" charset="0"/>
              <a:cs typeface="Times New Roman" pitchFamily="18" charset="0"/>
            </a:endParaRPr>
          </a:p>
        </p:txBody>
      </p:sp>
      <p:sp>
        <p:nvSpPr>
          <p:cNvPr id="9" name="Rectangle 8"/>
          <p:cNvSpPr/>
          <p:nvPr/>
        </p:nvSpPr>
        <p:spPr>
          <a:xfrm>
            <a:off x="14249400" y="9254317"/>
            <a:ext cx="3833037" cy="8421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a:latin typeface="Times New Roman" pitchFamily="18" charset="0"/>
                <a:cs typeface="Times New Roman" pitchFamily="18" charset="0"/>
              </a:rPr>
              <a:t>Dòng </a:t>
            </a:r>
            <a:r>
              <a:rPr lang="en-US" sz="2000" smtClean="0">
                <a:latin typeface="Times New Roman" pitchFamily="18" charset="0"/>
                <a:cs typeface="Times New Roman" pitchFamily="18" charset="0"/>
              </a:rPr>
              <a:t>này đã có sẵn công thức được </a:t>
            </a:r>
            <a:r>
              <a:rPr lang="en-US" sz="2000">
                <a:latin typeface="Times New Roman" pitchFamily="18" charset="0"/>
                <a:cs typeface="Times New Roman" pitchFamily="18" charset="0"/>
              </a:rPr>
              <a:t>tổng hợp từ biểu chi tiết thôn</a:t>
            </a:r>
          </a:p>
        </p:txBody>
      </p:sp>
      <p:cxnSp>
        <p:nvCxnSpPr>
          <p:cNvPr id="3" name="Straight Arrow Connector 2"/>
          <p:cNvCxnSpPr/>
          <p:nvPr/>
        </p:nvCxnSpPr>
        <p:spPr>
          <a:xfrm>
            <a:off x="14865943" y="8371877"/>
            <a:ext cx="1411617" cy="882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05779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620</TotalTime>
  <Words>3957</Words>
  <Application>Microsoft Office PowerPoint</Application>
  <PresentationFormat>Custom</PresentationFormat>
  <Paragraphs>819</Paragraphs>
  <Slides>14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Gadugi</vt:lpstr>
      <vt:lpstr>Times New Roman</vt:lpstr>
      <vt:lpstr>Tahoma</vt:lpstr>
      <vt:lpstr>Bodoni MT Black</vt:lpstr>
      <vt:lpstr>Cabin Bold</vt:lpstr>
      <vt:lpstr>Calibri</vt:lpstr>
      <vt:lpstr>Bungee</vt:lpstr>
      <vt:lpstr>Muli</vt:lpstr>
      <vt:lpstr>Asap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DELL01</cp:lastModifiedBy>
  <cp:revision>73</cp:revision>
  <cp:lastPrinted>2025-08-07T02:16:48Z</cp:lastPrinted>
  <dcterms:created xsi:type="dcterms:W3CDTF">2006-08-16T00:00:00Z</dcterms:created>
  <dcterms:modified xsi:type="dcterms:W3CDTF">2025-08-07T02:36:38Z</dcterms:modified>
  <dc:identifier>DAGvKyHozBs</dc:identifier>
</cp:coreProperties>
</file>